
<file path=[Content_Types].xml><?xml version="1.0" encoding="utf-8"?>
<Types xmlns="http://schemas.openxmlformats.org/package/2006/content-types">
  <Default Extension="mid" ContentType="audio/mid"/>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3E36B8-DA0B-4FAC-A0BE-CFBC47D27F67}">
  <a:tblStyle styleId="{543E36B8-DA0B-4FAC-A0BE-CFBC47D27F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07" autoAdjust="0"/>
  </p:normalViewPr>
  <p:slideViewPr>
    <p:cSldViewPr snapToGrid="0">
      <p:cViewPr varScale="1">
        <p:scale>
          <a:sx n="195" d="100"/>
          <a:sy n="195" d="100"/>
        </p:scale>
        <p:origin x="726" y="1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would like to present our bachelor’s diploma thesis project created in this group of three (me, Weronika, and Marcin), under the supervision of professor Balicki, named “Project of Application for Piano Music Generation by Artificial Intelligence Algorithms”.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f8a4961ca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f8a4961c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055a6c8b8d_7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055a6c8b8d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t>
            </a:r>
            <a:r>
              <a:rPr lang="pl-PL" dirty="0" err="1"/>
              <a:t>is</a:t>
            </a:r>
            <a:r>
              <a:rPr lang="en-GB" dirty="0"/>
              <a:t> slide </a:t>
            </a:r>
            <a:r>
              <a:rPr lang="pl-PL" dirty="0" err="1"/>
              <a:t>must</a:t>
            </a:r>
            <a:r>
              <a:rPr lang="en-GB" dirty="0"/>
              <a:t> be skipped by the arrow in the presenter mode.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028587d889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028587d889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t>
            </a:r>
            <a:r>
              <a:rPr lang="pl-PL" dirty="0" err="1"/>
              <a:t>is</a:t>
            </a:r>
            <a:r>
              <a:rPr lang="en-GB" dirty="0"/>
              <a:t> slide </a:t>
            </a:r>
            <a:r>
              <a:rPr lang="pl-PL" dirty="0" err="1"/>
              <a:t>must</a:t>
            </a:r>
            <a:r>
              <a:rPr lang="en-GB" dirty="0"/>
              <a:t> be skipped by the arrow in the presenter mode.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f88ba42ec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f88ba42ec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f88ba42ec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f88ba42ec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a2e27f3b8b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a2e27f3b8b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achieve the goals of the project within a time limit, we distributed some tasks among us to be executed in parallel. We have done initial research and testing together. I selected data, implemented tools for MIDI translation and developed the LSTM model. Weronika developed GANs, Markov chains and prepared the evaluation of models. Marcin created frontend with GUI and developed the LSTM model as well.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a2ba95da9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a2ba95da9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028587d889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028587d88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During the speech we are going to present data and models used in our application, results we obtained as well as show a short demonstration of the application at work. Then we will summarize the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a2ba95da94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a2ba95da94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main goal of the project was to build software which generates music using AI algorithms. We wrapped these algorithms in an application which allows users to smoothly train models, generate music and trace results via the GUI.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7f9b1be4fe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7f9b1be4fe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order to begin training, we must have delivered music samples to our models. We decided to select compositions for a single type of instrument (the piano) by one author (Johann Bach) to enhance pattern recognition. We collected 184 MIDI files as a mean of lossless and efficient transcription of music notation.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f9b1be4fe_4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7f9b1be4fe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put a significant effort into translating these files into numeric matrices, understood by models. The main steps included objectification of binary messages, normalization and presentation in forms adapted for each model. To achieve this, we built a custom decoder and encoder which can inter alia clean and combine tracks, provide evenly distributed arrays or lists of events.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028587d88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028587d88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Proponuje to zamiast następnych slajdów o modelach /W</a:t>
            </a:r>
            <a:endParaRPr/>
          </a:p>
          <a:p>
            <a:pPr marL="0" lvl="0" indent="0" algn="l" rtl="0">
              <a:spcBef>
                <a:spcPts val="0"/>
              </a:spcBef>
              <a:spcAft>
                <a:spcPts val="0"/>
              </a:spcAft>
              <a:buNone/>
            </a:pPr>
            <a:r>
              <a:rPr lang="en"/>
              <a:t>Tu wypada powiedzieć, że Markov jest niegodny ewaluacji (żeby nie było, że go olaliśmy) /SZ</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028587d88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028587d88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028587d88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028587d88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f88ba42e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f88ba42e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Users can pick one of the implemented models</a:t>
            </a:r>
            <a:endParaRPr/>
          </a:p>
          <a:p>
            <a:pPr marL="457200" lvl="0" indent="-298450" algn="l" rtl="0">
              <a:spcBef>
                <a:spcPts val="0"/>
              </a:spcBef>
              <a:spcAft>
                <a:spcPts val="0"/>
              </a:spcAft>
              <a:buSzPts val="1100"/>
              <a:buChar char="-"/>
            </a:pPr>
            <a:r>
              <a:rPr lang="en"/>
              <a:t>Users can train themselves or use a pre-trained model</a:t>
            </a:r>
            <a:endParaRPr/>
          </a:p>
          <a:p>
            <a:pPr marL="457200" lvl="0" indent="-298450" algn="l" rtl="0">
              <a:spcBef>
                <a:spcPts val="0"/>
              </a:spcBef>
              <a:spcAft>
                <a:spcPts val="0"/>
              </a:spcAft>
              <a:buSzPts val="1100"/>
              <a:buChar char="-"/>
            </a:pPr>
            <a:r>
              <a:rPr lang="en"/>
              <a:t>Users can generate music given some seed</a:t>
            </a:r>
            <a:endParaRPr/>
          </a:p>
          <a:p>
            <a:pPr marL="457200" lvl="0" indent="-298450" algn="l" rtl="0">
              <a:spcBef>
                <a:spcPts val="0"/>
              </a:spcBef>
              <a:spcAft>
                <a:spcPts val="0"/>
              </a:spcAft>
              <a:buSzPts val="1100"/>
              <a:buChar char="-"/>
            </a:pPr>
            <a:r>
              <a:rPr lang="en"/>
              <a:t>The app is accessible online for anyone to use</a:t>
            </a:r>
            <a:endParaRPr/>
          </a:p>
          <a:p>
            <a:pPr marL="457200" lvl="0" indent="-298450" algn="l" rtl="0">
              <a:spcBef>
                <a:spcPts val="0"/>
              </a:spcBef>
              <a:spcAft>
                <a:spcPts val="0"/>
              </a:spcAft>
              <a:buSzPts val="1100"/>
              <a:buChar char="-"/>
            </a:pPr>
            <a:r>
              <a:rPr lang="en"/>
              <a:t>Takes instructions from the user interface and communicates with prepared models</a:t>
            </a:r>
            <a:endParaRPr/>
          </a:p>
          <a:p>
            <a:pPr marL="457200" lvl="0" indent="-298450" algn="l" rtl="0">
              <a:spcBef>
                <a:spcPts val="0"/>
              </a:spcBef>
              <a:spcAft>
                <a:spcPts val="0"/>
              </a:spcAft>
              <a:buSzPts val="1100"/>
              <a:buChar char="-"/>
            </a:pPr>
            <a:r>
              <a:rPr lang="en"/>
              <a:t>Streams training progress to the frontend</a:t>
            </a:r>
            <a:endParaRPr/>
          </a:p>
          <a:p>
            <a:pPr marL="457200" lvl="0" indent="-298450" algn="l" rtl="0">
              <a:spcBef>
                <a:spcPts val="0"/>
              </a:spcBef>
              <a:spcAft>
                <a:spcPts val="0"/>
              </a:spcAft>
              <a:buSzPts val="1100"/>
              <a:buChar char="-"/>
            </a:pPr>
            <a:r>
              <a:rPr lang="en"/>
              <a:t>Generates MIDI files for the frontend to download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id"/><Relationship Id="rId1" Type="http://schemas.microsoft.com/office/2007/relationships/media" Target="../media/media2.mid"/><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p:nvPr/>
        </p:nvSpPr>
        <p:spPr>
          <a:xfrm>
            <a:off x="3548538" y="2564575"/>
            <a:ext cx="1510200" cy="510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txBox="1">
            <a:spLocks noGrp="1"/>
          </p:cNvSpPr>
          <p:nvPr>
            <p:ph type="ctrTitle"/>
          </p:nvPr>
        </p:nvSpPr>
        <p:spPr>
          <a:xfrm>
            <a:off x="385050" y="212300"/>
            <a:ext cx="8373900" cy="1721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400">
                <a:solidFill>
                  <a:srgbClr val="F3F3F3"/>
                </a:solidFill>
              </a:rPr>
              <a:t>Project of Application for Piano Music Generation</a:t>
            </a:r>
            <a:br>
              <a:rPr lang="en" sz="3400">
                <a:solidFill>
                  <a:srgbClr val="F3F3F3"/>
                </a:solidFill>
              </a:rPr>
            </a:br>
            <a:r>
              <a:rPr lang="en" sz="3400">
                <a:solidFill>
                  <a:srgbClr val="F3F3F3"/>
                </a:solidFill>
              </a:rPr>
              <a:t> by Artificial Intelligence Algorithms</a:t>
            </a:r>
            <a:endParaRPr sz="3400">
              <a:solidFill>
                <a:srgbClr val="F3F3F3"/>
              </a:solidFill>
            </a:endParaRPr>
          </a:p>
          <a:p>
            <a:pPr marL="0" lvl="0" indent="0" algn="ctr" rtl="0">
              <a:spcBef>
                <a:spcPts val="1000"/>
              </a:spcBef>
              <a:spcAft>
                <a:spcPts val="0"/>
              </a:spcAft>
              <a:buNone/>
            </a:pPr>
            <a:r>
              <a:rPr lang="en" sz="1400"/>
              <a:t>07 February 2023</a:t>
            </a:r>
            <a:endParaRPr sz="1400"/>
          </a:p>
        </p:txBody>
      </p:sp>
      <p:sp>
        <p:nvSpPr>
          <p:cNvPr id="61" name="Google Shape;61;p13"/>
          <p:cNvSpPr txBox="1">
            <a:spLocks noGrp="1"/>
          </p:cNvSpPr>
          <p:nvPr>
            <p:ph type="subTitle" idx="1"/>
          </p:nvPr>
        </p:nvSpPr>
        <p:spPr>
          <a:xfrm>
            <a:off x="1582350" y="3614650"/>
            <a:ext cx="5979300" cy="14244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400" dirty="0">
                <a:solidFill>
                  <a:schemeClr val="dk1"/>
                </a:solidFill>
                <a:latin typeface="Oswald"/>
                <a:ea typeface="Oswald"/>
                <a:cs typeface="Oswald"/>
                <a:sym typeface="Oswald"/>
              </a:rPr>
              <a:t>Authors:</a:t>
            </a:r>
            <a:endParaRPr sz="1400" dirty="0">
              <a:solidFill>
                <a:schemeClr val="dk1"/>
              </a:solidFill>
              <a:latin typeface="Oswald"/>
              <a:ea typeface="Oswald"/>
              <a:cs typeface="Oswald"/>
              <a:sym typeface="Oswald"/>
            </a:endParaRPr>
          </a:p>
          <a:p>
            <a:pPr marL="0" lvl="0" indent="0" algn="ctr" rtl="0">
              <a:spcBef>
                <a:spcPts val="0"/>
              </a:spcBef>
              <a:spcAft>
                <a:spcPts val="0"/>
              </a:spcAft>
              <a:buNone/>
            </a:pPr>
            <a:r>
              <a:rPr lang="en" sz="1800" dirty="0">
                <a:latin typeface="Oswald"/>
                <a:ea typeface="Oswald"/>
                <a:cs typeface="Oswald"/>
                <a:sym typeface="Oswald"/>
              </a:rPr>
              <a:t>Weronika Piotrowska, Szymon Górski, Marcin Wojnarowski</a:t>
            </a:r>
            <a:endParaRPr sz="1800" dirty="0">
              <a:latin typeface="Oswald"/>
              <a:ea typeface="Oswald"/>
              <a:cs typeface="Oswald"/>
              <a:sym typeface="Oswald"/>
            </a:endParaRPr>
          </a:p>
          <a:p>
            <a:pPr marL="0" lvl="0" indent="0" algn="ctr" rtl="0">
              <a:spcBef>
                <a:spcPts val="0"/>
              </a:spcBef>
              <a:spcAft>
                <a:spcPts val="0"/>
              </a:spcAft>
              <a:buNone/>
            </a:pPr>
            <a:endParaRPr sz="1800" dirty="0">
              <a:latin typeface="Oswald"/>
              <a:ea typeface="Oswald"/>
              <a:cs typeface="Oswald"/>
              <a:sym typeface="Oswald"/>
            </a:endParaRPr>
          </a:p>
          <a:p>
            <a:pPr marL="0" lvl="0" indent="0" algn="ctr" rtl="0">
              <a:spcBef>
                <a:spcPts val="0"/>
              </a:spcBef>
              <a:spcAft>
                <a:spcPts val="0"/>
              </a:spcAft>
              <a:buNone/>
            </a:pPr>
            <a:r>
              <a:rPr lang="en" sz="1400" dirty="0">
                <a:solidFill>
                  <a:schemeClr val="dk1"/>
                </a:solidFill>
                <a:latin typeface="Oswald"/>
                <a:ea typeface="Oswald"/>
                <a:cs typeface="Oswald"/>
                <a:sym typeface="Oswald"/>
              </a:rPr>
              <a:t>Thesis Supervisor:</a:t>
            </a:r>
            <a:endParaRPr sz="1400" dirty="0">
              <a:solidFill>
                <a:schemeClr val="dk1"/>
              </a:solidFill>
              <a:latin typeface="Oswald"/>
              <a:ea typeface="Oswald"/>
              <a:cs typeface="Oswald"/>
              <a:sym typeface="Oswald"/>
            </a:endParaRPr>
          </a:p>
          <a:p>
            <a:pPr marL="0" lvl="0" indent="0" algn="ctr" rtl="0">
              <a:spcBef>
                <a:spcPts val="0"/>
              </a:spcBef>
              <a:spcAft>
                <a:spcPts val="0"/>
              </a:spcAft>
              <a:buNone/>
            </a:pPr>
            <a:r>
              <a:rPr lang="en" sz="1800" dirty="0">
                <a:latin typeface="Oswald"/>
                <a:ea typeface="Oswald"/>
                <a:cs typeface="Oswald"/>
                <a:sym typeface="Oswald"/>
              </a:rPr>
              <a:t>dr hab. inż. Jerzy Balicki, prof. uczelni</a:t>
            </a:r>
            <a:endParaRPr sz="1800" dirty="0">
              <a:latin typeface="Oswald"/>
              <a:ea typeface="Oswald"/>
              <a:cs typeface="Oswald"/>
              <a:sym typeface="Oswald"/>
            </a:endParaRPr>
          </a:p>
        </p:txBody>
      </p:sp>
      <p:pic>
        <p:nvPicPr>
          <p:cNvPr id="62" name="Google Shape;62;p13"/>
          <p:cNvPicPr preferRelativeResize="0"/>
          <p:nvPr/>
        </p:nvPicPr>
        <p:blipFill rotWithShape="1">
          <a:blip r:embed="rId3">
            <a:alphaModFix/>
          </a:blip>
          <a:srcRect/>
          <a:stretch/>
        </p:blipFill>
        <p:spPr>
          <a:xfrm>
            <a:off x="3139963" y="2339201"/>
            <a:ext cx="1046917" cy="1046926"/>
          </a:xfrm>
          <a:prstGeom prst="rect">
            <a:avLst/>
          </a:prstGeom>
          <a:noFill/>
          <a:ln>
            <a:noFill/>
          </a:ln>
        </p:spPr>
      </p:pic>
      <p:pic>
        <p:nvPicPr>
          <p:cNvPr id="63" name="Google Shape;63;p13"/>
          <p:cNvPicPr preferRelativeResize="0"/>
          <p:nvPr/>
        </p:nvPicPr>
        <p:blipFill rotWithShape="1">
          <a:blip r:embed="rId4">
            <a:alphaModFix/>
          </a:blip>
          <a:srcRect/>
          <a:stretch/>
        </p:blipFill>
        <p:spPr>
          <a:xfrm>
            <a:off x="4622003" y="2546143"/>
            <a:ext cx="1382034" cy="6330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64590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Application demonstration</a:t>
            </a:r>
            <a:endParaRPr sz="3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2" name="demo">
            <a:hlinkClick r:id="" action="ppaction://media"/>
            <a:extLst>
              <a:ext uri="{FF2B5EF4-FFF2-40B4-BE49-F238E27FC236}">
                <a16:creationId xmlns:a16="http://schemas.microsoft.com/office/drawing/2014/main" id="{F4BB9FA2-DF3D-AA2D-68F9-1B0DB86ECA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Audio demonstration</a:t>
            </a:r>
            <a:endParaRPr/>
          </a:p>
        </p:txBody>
      </p:sp>
      <p:pic>
        <p:nvPicPr>
          <p:cNvPr id="171" name="Google Shape;171;p24"/>
          <p:cNvPicPr preferRelativeResize="0"/>
          <p:nvPr/>
        </p:nvPicPr>
        <p:blipFill>
          <a:blip r:embed="rId5">
            <a:alphaModFix/>
          </a:blip>
          <a:stretch>
            <a:fillRect/>
          </a:stretch>
        </p:blipFill>
        <p:spPr>
          <a:xfrm>
            <a:off x="4738900" y="406024"/>
            <a:ext cx="2813491" cy="3820974"/>
          </a:xfrm>
          <a:prstGeom prst="rect">
            <a:avLst/>
          </a:prstGeom>
          <a:noFill/>
          <a:ln>
            <a:noFill/>
          </a:ln>
        </p:spPr>
      </p:pic>
      <p:sp>
        <p:nvSpPr>
          <p:cNvPr id="172" name="Google Shape;172;p24"/>
          <p:cNvSpPr txBox="1"/>
          <p:nvPr/>
        </p:nvSpPr>
        <p:spPr>
          <a:xfrm>
            <a:off x="4572000" y="4324662"/>
            <a:ext cx="3147300" cy="461700"/>
          </a:xfrm>
          <a:prstGeom prst="rect">
            <a:avLst/>
          </a:prstGeom>
          <a:noFill/>
          <a:ln>
            <a:noFill/>
          </a:ln>
        </p:spPr>
        <p:txBody>
          <a:bodyPr spcFirstLastPara="1" wrap="square" lIns="91425" tIns="91425" rIns="91425" bIns="91425" anchor="t" anchorCtr="0">
            <a:spAutoFit/>
          </a:bodyPr>
          <a:lstStyle/>
          <a:p>
            <a:pPr marL="371475" lvl="0" indent="-371475" algn="l" rtl="0">
              <a:spcBef>
                <a:spcPts val="0"/>
              </a:spcBef>
              <a:spcAft>
                <a:spcPts val="0"/>
              </a:spcAft>
              <a:buNone/>
            </a:pPr>
            <a:r>
              <a:rPr lang="en" sz="900" dirty="0">
                <a:solidFill>
                  <a:schemeClr val="accent3"/>
                </a:solidFill>
                <a:latin typeface="Lato" panose="020F0502020204030203" pitchFamily="34" charset="0"/>
                <a:ea typeface="Average"/>
                <a:cs typeface="Lato" panose="020F0502020204030203" pitchFamily="34" charset="0"/>
                <a:sym typeface="Average"/>
              </a:rPr>
              <a:t>source: </a:t>
            </a:r>
            <a:r>
              <a:rPr lang="en" sz="900" i="1" dirty="0">
                <a:solidFill>
                  <a:schemeClr val="accent3"/>
                </a:solidFill>
                <a:latin typeface="Lato" panose="020F0502020204030203" pitchFamily="34" charset="0"/>
                <a:ea typeface="Average"/>
                <a:cs typeface="Lato" panose="020F0502020204030203" pitchFamily="34" charset="0"/>
                <a:sym typeface="Average"/>
              </a:rPr>
              <a:t>commons.wikimedia.org/wiki/File:BACH_Portrait.jpg</a:t>
            </a:r>
            <a:r>
              <a:rPr lang="en" sz="900" dirty="0">
                <a:solidFill>
                  <a:schemeClr val="accent3"/>
                </a:solidFill>
                <a:latin typeface="Lato" panose="020F0502020204030203" pitchFamily="34" charset="0"/>
                <a:ea typeface="Average"/>
                <a:cs typeface="Lato" panose="020F0502020204030203" pitchFamily="34" charset="0"/>
                <a:sym typeface="Average"/>
              </a:rPr>
              <a:t>, </a:t>
            </a:r>
            <a:br>
              <a:rPr lang="en" sz="900" dirty="0">
                <a:solidFill>
                  <a:schemeClr val="accent3"/>
                </a:solidFill>
                <a:latin typeface="Lato" panose="020F0502020204030203" pitchFamily="34" charset="0"/>
                <a:ea typeface="Average"/>
                <a:cs typeface="Lato" panose="020F0502020204030203" pitchFamily="34" charset="0"/>
                <a:sym typeface="Average"/>
              </a:rPr>
            </a:br>
            <a:r>
              <a:rPr lang="en" sz="900" dirty="0">
                <a:solidFill>
                  <a:schemeClr val="accent3"/>
                </a:solidFill>
                <a:latin typeface="Lato" panose="020F0502020204030203" pitchFamily="34" charset="0"/>
                <a:ea typeface="Average"/>
                <a:cs typeface="Lato" panose="020F0502020204030203" pitchFamily="34" charset="0"/>
                <a:sym typeface="Average"/>
              </a:rPr>
              <a:t>CC-BY-SA-4.0, unknown author (file modified)</a:t>
            </a:r>
            <a:endParaRPr sz="900" dirty="0">
              <a:solidFill>
                <a:schemeClr val="accent3"/>
              </a:solidFill>
              <a:latin typeface="Lato" panose="020F0502020204030203" pitchFamily="34" charset="0"/>
              <a:ea typeface="Average"/>
              <a:cs typeface="Lato" panose="020F0502020204030203" pitchFamily="34" charset="0"/>
              <a:sym typeface="Average"/>
            </a:endParaRPr>
          </a:p>
        </p:txBody>
      </p:sp>
      <p:pic>
        <p:nvPicPr>
          <p:cNvPr id="4" name="test">
            <a:hlinkClick r:id="" action="ppaction://media"/>
            <a:extLst>
              <a:ext uri="{FF2B5EF4-FFF2-40B4-BE49-F238E27FC236}">
                <a16:creationId xmlns:a16="http://schemas.microsoft.com/office/drawing/2014/main" id="{182B1205-D2A8-F1FF-EA16-7EB20DA1B9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04351" y="1937446"/>
            <a:ext cx="1268608" cy="1268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Remarks and Conclusions</a:t>
            </a:r>
            <a:endParaRPr/>
          </a:p>
        </p:txBody>
      </p:sp>
      <p:sp>
        <p:nvSpPr>
          <p:cNvPr id="178" name="Google Shape;178;p25"/>
          <p:cNvSpPr txBox="1">
            <a:spLocks noGrp="1"/>
          </p:cNvSpPr>
          <p:nvPr>
            <p:ph type="body" idx="1"/>
          </p:nvPr>
        </p:nvSpPr>
        <p:spPr>
          <a:xfrm>
            <a:off x="311700" y="1152475"/>
            <a:ext cx="82920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latin typeface="Lato" panose="020F0502020204030203" pitchFamily="34" charset="0"/>
                <a:cs typeface="Lato" panose="020F0502020204030203" pitchFamily="34" charset="0"/>
              </a:rPr>
              <a:t>The project required knowledge about MIDI, generative models, </a:t>
            </a:r>
            <a:br>
              <a:rPr lang="en" sz="1600" dirty="0">
                <a:latin typeface="Lato" panose="020F0502020204030203" pitchFamily="34" charset="0"/>
                <a:cs typeface="Lato" panose="020F0502020204030203" pitchFamily="34" charset="0"/>
              </a:rPr>
            </a:br>
            <a:r>
              <a:rPr lang="en" sz="1600" dirty="0">
                <a:latin typeface="Lato" panose="020F0502020204030203" pitchFamily="34" charset="0"/>
                <a:cs typeface="Lato" panose="020F0502020204030203" pitchFamily="34" charset="0"/>
              </a:rPr>
              <a:t>and application development</a:t>
            </a:r>
            <a:endParaRPr sz="1600" dirty="0">
              <a:latin typeface="Lato" panose="020F0502020204030203" pitchFamily="34" charset="0"/>
              <a:cs typeface="Lato" panose="020F0502020204030203" pitchFamily="34" charset="0"/>
            </a:endParaRPr>
          </a:p>
          <a:p>
            <a:pPr marL="457200" lvl="0" indent="-330200" algn="l" rtl="0">
              <a:spcBef>
                <a:spcPts val="1000"/>
              </a:spcBef>
              <a:spcAft>
                <a:spcPts val="0"/>
              </a:spcAft>
              <a:buSzPts val="1600"/>
              <a:buChar char="●"/>
            </a:pPr>
            <a:r>
              <a:rPr lang="en" sz="1600" dirty="0">
                <a:latin typeface="Lato" panose="020F0502020204030203" pitchFamily="34" charset="0"/>
                <a:cs typeface="Lato" panose="020F0502020204030203" pitchFamily="34" charset="0"/>
              </a:rPr>
              <a:t>It is possible to generate music with mentioned models</a:t>
            </a:r>
            <a:endParaRPr sz="1600" dirty="0">
              <a:latin typeface="Lato" panose="020F0502020204030203" pitchFamily="34" charset="0"/>
              <a:cs typeface="Lato" panose="020F0502020204030203" pitchFamily="34" charset="0"/>
            </a:endParaRPr>
          </a:p>
          <a:p>
            <a:pPr marL="457200" lvl="0" indent="-330200" algn="l" rtl="0">
              <a:spcBef>
                <a:spcPts val="1000"/>
              </a:spcBef>
              <a:spcAft>
                <a:spcPts val="0"/>
              </a:spcAft>
              <a:buSzPts val="1600"/>
              <a:buChar char="●"/>
            </a:pPr>
            <a:r>
              <a:rPr lang="en" sz="1600" dirty="0">
                <a:latin typeface="Lato" panose="020F0502020204030203" pitchFamily="34" charset="0"/>
                <a:cs typeface="Lato" panose="020F0502020204030203" pitchFamily="34" charset="0"/>
              </a:rPr>
              <a:t>All models yield satisfactory results but due to their differing nature </a:t>
            </a:r>
            <a:br>
              <a:rPr lang="pl-PL" sz="1600" dirty="0">
                <a:latin typeface="Lato" panose="020F0502020204030203" pitchFamily="34" charset="0"/>
                <a:cs typeface="Lato" panose="020F0502020204030203" pitchFamily="34" charset="0"/>
              </a:rPr>
            </a:br>
            <a:r>
              <a:rPr lang="en" sz="1600" dirty="0">
                <a:latin typeface="Lato" panose="020F0502020204030203" pitchFamily="34" charset="0"/>
                <a:cs typeface="Lato" panose="020F0502020204030203" pitchFamily="34" charset="0"/>
              </a:rPr>
              <a:t>comparison is only subjective</a:t>
            </a:r>
            <a:endParaRPr sz="1600" dirty="0">
              <a:latin typeface="Lato" panose="020F0502020204030203" pitchFamily="34" charset="0"/>
              <a:cs typeface="Lato" panose="020F0502020204030203" pitchFamily="34" charset="0"/>
            </a:endParaRPr>
          </a:p>
          <a:p>
            <a:pPr marL="457200" lvl="0" indent="-330200" algn="l" rtl="0">
              <a:spcBef>
                <a:spcPts val="1000"/>
              </a:spcBef>
              <a:spcAft>
                <a:spcPts val="0"/>
              </a:spcAft>
              <a:buSzPts val="1600"/>
              <a:buChar char="●"/>
            </a:pPr>
            <a:r>
              <a:rPr lang="en" sz="1600" dirty="0">
                <a:latin typeface="Lato" panose="020F0502020204030203" pitchFamily="34" charset="0"/>
                <a:cs typeface="Lato" panose="020F0502020204030203" pitchFamily="34" charset="0"/>
              </a:rPr>
              <a:t>GANs and LSTMs are ANN, while Markov Chain is a purely statistical method</a:t>
            </a:r>
            <a:endParaRPr sz="1600" dirty="0">
              <a:latin typeface="Lato" panose="020F0502020204030203" pitchFamily="34" charset="0"/>
              <a:cs typeface="Lato" panose="020F0502020204030203" pitchFamily="34" charset="0"/>
            </a:endParaRPr>
          </a:p>
          <a:p>
            <a:pPr marL="457200" lvl="0" indent="-330200" algn="l" rtl="0">
              <a:spcBef>
                <a:spcPts val="1000"/>
              </a:spcBef>
              <a:spcAft>
                <a:spcPts val="1000"/>
              </a:spcAft>
              <a:buSzPts val="1600"/>
              <a:buChar char="●"/>
            </a:pPr>
            <a:r>
              <a:rPr lang="en" sz="1600" dirty="0">
                <a:latin typeface="Lato" panose="020F0502020204030203" pitchFamily="34" charset="0"/>
                <a:cs typeface="Lato" panose="020F0502020204030203" pitchFamily="34" charset="0"/>
              </a:rPr>
              <a:t>Application is agnostic to the underlying models</a:t>
            </a:r>
            <a:endParaRPr sz="1600" dirty="0">
              <a:latin typeface="Lato" panose="020F0502020204030203" pitchFamily="34" charset="0"/>
              <a:cs typeface="Lato" panose="020F050202020403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work</a:t>
            </a:r>
            <a:endParaRPr/>
          </a:p>
        </p:txBody>
      </p:sp>
      <p:sp>
        <p:nvSpPr>
          <p:cNvPr id="184" name="Google Shape;184;p26"/>
          <p:cNvSpPr txBox="1">
            <a:spLocks noGrp="1"/>
          </p:cNvSpPr>
          <p:nvPr>
            <p:ph type="body" idx="1"/>
          </p:nvPr>
        </p:nvSpPr>
        <p:spPr>
          <a:xfrm>
            <a:off x="311700" y="1152475"/>
            <a:ext cx="8292000" cy="3416400"/>
          </a:xfrm>
          <a:prstGeom prst="rect">
            <a:avLst/>
          </a:prstGeom>
        </p:spPr>
        <p:txBody>
          <a:bodyPr spcFirstLastPara="1" wrap="square" lIns="91425" tIns="91425" rIns="91425" bIns="91425" anchor="t" anchorCtr="0">
            <a:normAutofit/>
          </a:bodyPr>
          <a:lstStyle/>
          <a:p>
            <a:pPr marL="457200" lvl="0" indent="-330200" algn="l" rtl="0">
              <a:lnSpc>
                <a:spcPct val="115000"/>
              </a:lnSpc>
              <a:spcBef>
                <a:spcPts val="0"/>
              </a:spcBef>
              <a:spcAft>
                <a:spcPts val="0"/>
              </a:spcAft>
              <a:buSzPts val="1600"/>
              <a:buChar char="●"/>
            </a:pPr>
            <a:r>
              <a:rPr lang="en" sz="1600" dirty="0">
                <a:latin typeface="Lato" panose="020F0502020204030203" pitchFamily="34" charset="0"/>
                <a:cs typeface="Lato" panose="020F0502020204030203" pitchFamily="34" charset="0"/>
              </a:rPr>
              <a:t>Support of model configuration through the user interface</a:t>
            </a:r>
            <a:endParaRPr sz="1600" dirty="0">
              <a:latin typeface="Lato" panose="020F0502020204030203" pitchFamily="34" charset="0"/>
              <a:cs typeface="Lato" panose="020F0502020204030203" pitchFamily="34" charset="0"/>
            </a:endParaRPr>
          </a:p>
          <a:p>
            <a:pPr marL="457200" lvl="0" indent="-330200" algn="l" rtl="0">
              <a:lnSpc>
                <a:spcPct val="115000"/>
              </a:lnSpc>
              <a:spcBef>
                <a:spcPts val="1000"/>
              </a:spcBef>
              <a:spcAft>
                <a:spcPts val="0"/>
              </a:spcAft>
              <a:buSzPts val="1600"/>
              <a:buChar char="●"/>
            </a:pPr>
            <a:r>
              <a:rPr lang="en" sz="1600" dirty="0">
                <a:latin typeface="Lato" panose="020F0502020204030203" pitchFamily="34" charset="0"/>
                <a:cs typeface="Lato" panose="020F0502020204030203" pitchFamily="34" charset="0"/>
              </a:rPr>
              <a:t>Implementation of additional, more advanced models</a:t>
            </a:r>
            <a:endParaRPr sz="1600" dirty="0">
              <a:latin typeface="Lato" panose="020F0502020204030203" pitchFamily="34" charset="0"/>
              <a:cs typeface="Lato" panose="020F0502020204030203" pitchFamily="34" charset="0"/>
            </a:endParaRPr>
          </a:p>
          <a:p>
            <a:pPr marL="457200" lvl="0" indent="-330200" algn="l" rtl="0">
              <a:lnSpc>
                <a:spcPct val="115000"/>
              </a:lnSpc>
              <a:spcBef>
                <a:spcPts val="1000"/>
              </a:spcBef>
              <a:spcAft>
                <a:spcPts val="0"/>
              </a:spcAft>
              <a:buSzPts val="1600"/>
              <a:buChar char="●"/>
            </a:pPr>
            <a:r>
              <a:rPr lang="en" sz="1600" dirty="0">
                <a:latin typeface="Lato" panose="020F0502020204030203" pitchFamily="34" charset="0"/>
                <a:cs typeface="Lato" panose="020F0502020204030203" pitchFamily="34" charset="0"/>
              </a:rPr>
              <a:t>Acceptance of different audio formats</a:t>
            </a:r>
            <a:endParaRPr sz="1600" dirty="0">
              <a:latin typeface="Lato" panose="020F0502020204030203" pitchFamily="34" charset="0"/>
              <a:cs typeface="Lato" panose="020F0502020204030203" pitchFamily="34" charset="0"/>
            </a:endParaRPr>
          </a:p>
          <a:p>
            <a:pPr marL="457200" lvl="0" indent="-330200" algn="l" rtl="0">
              <a:lnSpc>
                <a:spcPct val="115000"/>
              </a:lnSpc>
              <a:spcBef>
                <a:spcPts val="1000"/>
              </a:spcBef>
              <a:spcAft>
                <a:spcPts val="0"/>
              </a:spcAft>
              <a:buSzPts val="1600"/>
              <a:buChar char="●"/>
            </a:pPr>
            <a:r>
              <a:rPr lang="en" sz="1600" dirty="0">
                <a:latin typeface="Lato" panose="020F0502020204030203" pitchFamily="34" charset="0"/>
                <a:cs typeface="Lato" panose="020F0502020204030203" pitchFamily="34" charset="0"/>
              </a:rPr>
              <a:t>Support of different instruments</a:t>
            </a:r>
            <a:endParaRPr sz="1600" dirty="0">
              <a:latin typeface="Lato" panose="020F0502020204030203" pitchFamily="34" charset="0"/>
              <a:cs typeface="Lato" panose="020F0502020204030203" pitchFamily="34" charset="0"/>
            </a:endParaRPr>
          </a:p>
          <a:p>
            <a:pPr marL="457200" lvl="0" indent="0" algn="l" rtl="0">
              <a:lnSpc>
                <a:spcPct val="150000"/>
              </a:lnSpc>
              <a:spcBef>
                <a:spcPts val="1000"/>
              </a:spcBef>
              <a:spcAft>
                <a:spcPts val="1200"/>
              </a:spcAft>
              <a:buNone/>
            </a:pPr>
            <a:endParaRPr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Division and scope of work</a:t>
            </a:r>
            <a:endParaRPr/>
          </a:p>
        </p:txBody>
      </p:sp>
      <p:graphicFrame>
        <p:nvGraphicFramePr>
          <p:cNvPr id="190" name="Google Shape;190;p27"/>
          <p:cNvGraphicFramePr/>
          <p:nvPr>
            <p:extLst>
              <p:ext uri="{D42A27DB-BD31-4B8C-83A1-F6EECF244321}">
                <p14:modId xmlns:p14="http://schemas.microsoft.com/office/powerpoint/2010/main" val="1076750745"/>
              </p:ext>
            </p:extLst>
          </p:nvPr>
        </p:nvGraphicFramePr>
        <p:xfrm>
          <a:off x="1101525" y="1060775"/>
          <a:ext cx="6940950" cy="3809850"/>
        </p:xfrm>
        <a:graphic>
          <a:graphicData uri="http://schemas.openxmlformats.org/drawingml/2006/table">
            <a:tbl>
              <a:tblPr>
                <a:noFill/>
                <a:tableStyleId>{543E36B8-DA0B-4FAC-A0BE-CFBC47D27F67}</a:tableStyleId>
              </a:tblPr>
              <a:tblGrid>
                <a:gridCol w="2244400">
                  <a:extLst>
                    <a:ext uri="{9D8B030D-6E8A-4147-A177-3AD203B41FA5}">
                      <a16:colId xmlns:a16="http://schemas.microsoft.com/office/drawing/2014/main" val="20000"/>
                    </a:ext>
                  </a:extLst>
                </a:gridCol>
                <a:gridCol w="469655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a:solidFill>
                            <a:schemeClr val="dk1"/>
                          </a:solidFill>
                          <a:latin typeface="Oswald"/>
                          <a:ea typeface="Oswald"/>
                          <a:cs typeface="Oswald"/>
                          <a:sym typeface="Oswald"/>
                        </a:rPr>
                        <a:t>Author</a:t>
                      </a:r>
                      <a:endParaRPr>
                        <a:solidFill>
                          <a:schemeClr val="dk1"/>
                        </a:solidFill>
                        <a:latin typeface="Oswald"/>
                        <a:ea typeface="Oswald"/>
                        <a:cs typeface="Oswald"/>
                        <a:sym typeface="Oswald"/>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Oswald"/>
                          <a:ea typeface="Oswald"/>
                          <a:cs typeface="Oswald"/>
                          <a:sym typeface="Oswald"/>
                        </a:rPr>
                        <a:t>Tasks</a:t>
                      </a:r>
                      <a:endParaRPr>
                        <a:solidFill>
                          <a:schemeClr val="dk1"/>
                        </a:solidFill>
                        <a:latin typeface="Oswald"/>
                        <a:ea typeface="Oswald"/>
                        <a:cs typeface="Oswald"/>
                        <a:sym typeface="Oswald"/>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100" i="1" dirty="0">
                          <a:solidFill>
                            <a:schemeClr val="accent3"/>
                          </a:solidFill>
                          <a:latin typeface="Lato" panose="020F0502020204030203" pitchFamily="34" charset="0"/>
                          <a:ea typeface="Average"/>
                          <a:cs typeface="Lato" panose="020F0502020204030203" pitchFamily="34" charset="0"/>
                          <a:sym typeface="Average"/>
                        </a:rPr>
                        <a:t>Collective tasks</a:t>
                      </a:r>
                      <a:endParaRPr sz="1100" i="1" dirty="0">
                        <a:solidFill>
                          <a:schemeClr val="accent3"/>
                        </a:solidFill>
                        <a:latin typeface="Lato" panose="020F0502020204030203" pitchFamily="34" charset="0"/>
                        <a:ea typeface="Average"/>
                        <a:cs typeface="Lato" panose="020F0502020204030203" pitchFamily="34" charset="0"/>
                        <a:sym typeface="Average"/>
                      </a:endParaRPr>
                    </a:p>
                  </a:txBody>
                  <a:tcPr marL="91425" marR="91425" marT="91425" marB="91425">
                    <a:lnR w="9525" cap="flat" cmpd="sng">
                      <a:solidFill>
                        <a:srgbClr val="9E9E9E"/>
                      </a:solidFill>
                      <a:prstDash val="solid"/>
                      <a:round/>
                      <a:headEnd type="none" w="sm" len="sm"/>
                      <a:tailEnd type="none" w="sm" len="sm"/>
                    </a:lnR>
                  </a:tcPr>
                </a:tc>
                <a:tc>
                  <a:txBody>
                    <a:bodyPr/>
                    <a:lstStyle/>
                    <a:p>
                      <a:pPr marL="457200" lvl="0" indent="-298450" algn="l" rtl="0">
                        <a:spcBef>
                          <a:spcPts val="0"/>
                        </a:spcBef>
                        <a:spcAft>
                          <a:spcPts val="0"/>
                        </a:spcAft>
                        <a:buClr>
                          <a:schemeClr val="accent3"/>
                        </a:buClr>
                        <a:buSzPts val="1100"/>
                        <a:buFont typeface="Average"/>
                        <a:buChar char="●"/>
                      </a:pPr>
                      <a:r>
                        <a:rPr lang="en" sz="1100">
                          <a:solidFill>
                            <a:schemeClr val="accent3"/>
                          </a:solidFill>
                          <a:latin typeface="Lato" panose="020F0502020204030203" pitchFamily="34" charset="0"/>
                          <a:ea typeface="Average"/>
                          <a:cs typeface="Lato" panose="020F0502020204030203" pitchFamily="34" charset="0"/>
                          <a:sym typeface="Average"/>
                        </a:rPr>
                        <a:t>Project preparation</a:t>
                      </a:r>
                      <a:endParaRPr sz="110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a:solidFill>
                            <a:schemeClr val="accent3"/>
                          </a:solidFill>
                          <a:latin typeface="Lato" panose="020F0502020204030203" pitchFamily="34" charset="0"/>
                          <a:ea typeface="Average"/>
                          <a:cs typeface="Lato" panose="020F0502020204030203" pitchFamily="34" charset="0"/>
                          <a:sym typeface="Average"/>
                        </a:rPr>
                        <a:t>Research of available datasets</a:t>
                      </a:r>
                      <a:endParaRPr sz="110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a:solidFill>
                            <a:schemeClr val="accent3"/>
                          </a:solidFill>
                          <a:latin typeface="Lato" panose="020F0502020204030203" pitchFamily="34" charset="0"/>
                          <a:ea typeface="Average"/>
                          <a:cs typeface="Lato" panose="020F0502020204030203" pitchFamily="34" charset="0"/>
                          <a:sym typeface="Average"/>
                        </a:rPr>
                        <a:t>Unit testing</a:t>
                      </a:r>
                      <a:endParaRPr sz="110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a:solidFill>
                            <a:schemeClr val="accent3"/>
                          </a:solidFill>
                          <a:latin typeface="Lato" panose="020F0502020204030203" pitchFamily="34" charset="0"/>
                          <a:ea typeface="Average"/>
                          <a:cs typeface="Lato" panose="020F0502020204030203" pitchFamily="34" charset="0"/>
                          <a:sym typeface="Average"/>
                        </a:rPr>
                        <a:t>Integration testing</a:t>
                      </a:r>
                      <a:endParaRPr sz="110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a:solidFill>
                            <a:schemeClr val="accent3"/>
                          </a:solidFill>
                          <a:latin typeface="Lato" panose="020F0502020204030203" pitchFamily="34" charset="0"/>
                          <a:ea typeface="Average"/>
                          <a:cs typeface="Lato" panose="020F0502020204030203" pitchFamily="34" charset="0"/>
                          <a:sym typeface="Average"/>
                        </a:rPr>
                        <a:t>System testing</a:t>
                      </a:r>
                      <a:endParaRPr sz="110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a:solidFill>
                            <a:schemeClr val="accent3"/>
                          </a:solidFill>
                          <a:latin typeface="Lato" panose="020F0502020204030203" pitchFamily="34" charset="0"/>
                          <a:ea typeface="Average"/>
                          <a:cs typeface="Lato" panose="020F0502020204030203" pitchFamily="34" charset="0"/>
                          <a:sym typeface="Average"/>
                        </a:rPr>
                        <a:t>Final corrections and system review</a:t>
                      </a:r>
                      <a:endParaRPr sz="1100">
                        <a:solidFill>
                          <a:schemeClr val="accent3"/>
                        </a:solidFill>
                        <a:latin typeface="Lato" panose="020F0502020204030203" pitchFamily="34" charset="0"/>
                        <a:ea typeface="Average"/>
                        <a:cs typeface="Lato" panose="020F0502020204030203" pitchFamily="34" charset="0"/>
                        <a:sym typeface="Averag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1100">
                          <a:solidFill>
                            <a:schemeClr val="accent3"/>
                          </a:solidFill>
                          <a:latin typeface="Lato" panose="020F0502020204030203" pitchFamily="34" charset="0"/>
                          <a:ea typeface="Average"/>
                          <a:cs typeface="Lato" panose="020F0502020204030203" pitchFamily="34" charset="0"/>
                          <a:sym typeface="Average"/>
                        </a:rPr>
                        <a:t>Szymon Górski</a:t>
                      </a:r>
                      <a:endParaRPr sz="1100">
                        <a:solidFill>
                          <a:schemeClr val="accent3"/>
                        </a:solidFill>
                        <a:latin typeface="Lato" panose="020F0502020204030203" pitchFamily="34" charset="0"/>
                        <a:ea typeface="Average"/>
                        <a:cs typeface="Lato" panose="020F0502020204030203" pitchFamily="34" charset="0"/>
                        <a:sym typeface="Average"/>
                      </a:endParaRPr>
                    </a:p>
                  </a:txBody>
                  <a:tcPr marL="91425" marR="91425" marT="91425" marB="91425">
                    <a:lnR w="9525" cap="flat" cmpd="sng">
                      <a:solidFill>
                        <a:srgbClr val="9E9E9E"/>
                      </a:solidFill>
                      <a:prstDash val="solid"/>
                      <a:round/>
                      <a:headEnd type="none" w="sm" len="sm"/>
                      <a:tailEnd type="none" w="sm" len="sm"/>
                    </a:lnR>
                  </a:tcPr>
                </a:tc>
                <a:tc>
                  <a:txBody>
                    <a:bodyPr/>
                    <a:lstStyle/>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Choice of datasets to be included and accessing them</a:t>
                      </a:r>
                      <a:endParaRPr sz="1100" dirty="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Implementation of MIDI transcription module</a:t>
                      </a:r>
                      <a:endParaRPr sz="1100" dirty="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LSTM model development</a:t>
                      </a:r>
                      <a:endParaRPr sz="1100" dirty="0">
                        <a:solidFill>
                          <a:schemeClr val="accent3"/>
                        </a:solidFill>
                        <a:latin typeface="Lato" panose="020F0502020204030203" pitchFamily="34" charset="0"/>
                        <a:ea typeface="Average"/>
                        <a:cs typeface="Lato" panose="020F0502020204030203" pitchFamily="34" charset="0"/>
                        <a:sym typeface="Averag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100">
                          <a:solidFill>
                            <a:schemeClr val="accent3"/>
                          </a:solidFill>
                          <a:latin typeface="Lato" panose="020F0502020204030203" pitchFamily="34" charset="0"/>
                          <a:ea typeface="Average"/>
                          <a:cs typeface="Lato" panose="020F0502020204030203" pitchFamily="34" charset="0"/>
                          <a:sym typeface="Average"/>
                        </a:rPr>
                        <a:t>Weronika Piotrowska</a:t>
                      </a:r>
                      <a:endParaRPr sz="1100">
                        <a:solidFill>
                          <a:schemeClr val="accent3"/>
                        </a:solidFill>
                        <a:latin typeface="Lato" panose="020F0502020204030203" pitchFamily="34" charset="0"/>
                        <a:ea typeface="Average"/>
                        <a:cs typeface="Lato" panose="020F0502020204030203" pitchFamily="34" charset="0"/>
                        <a:sym typeface="Average"/>
                      </a:endParaRPr>
                    </a:p>
                  </a:txBody>
                  <a:tcPr marL="91425" marR="91425" marT="91425" marB="91425">
                    <a:lnR w="9525" cap="flat" cmpd="sng">
                      <a:solidFill>
                        <a:srgbClr val="9E9E9E"/>
                      </a:solidFill>
                      <a:prstDash val="solid"/>
                      <a:round/>
                      <a:headEnd type="none" w="sm" len="sm"/>
                      <a:tailEnd type="none" w="sm" len="sm"/>
                    </a:lnR>
                  </a:tcPr>
                </a:tc>
                <a:tc>
                  <a:txBody>
                    <a:bodyPr/>
                    <a:lstStyle/>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GAN model development</a:t>
                      </a:r>
                      <a:endParaRPr sz="1100" dirty="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Markov Chains model development</a:t>
                      </a:r>
                      <a:endParaRPr sz="1100" dirty="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Efficiency and quality comparison of AI models</a:t>
                      </a:r>
                      <a:endParaRPr sz="1100" dirty="0">
                        <a:solidFill>
                          <a:schemeClr val="accent3"/>
                        </a:solidFill>
                        <a:latin typeface="Lato" panose="020F0502020204030203" pitchFamily="34" charset="0"/>
                        <a:ea typeface="Average"/>
                        <a:cs typeface="Lato" panose="020F0502020204030203" pitchFamily="34" charset="0"/>
                        <a:sym typeface="Average"/>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100">
                          <a:solidFill>
                            <a:schemeClr val="accent3"/>
                          </a:solidFill>
                          <a:latin typeface="Lato" panose="020F0502020204030203" pitchFamily="34" charset="0"/>
                          <a:ea typeface="Average"/>
                          <a:cs typeface="Lato" panose="020F0502020204030203" pitchFamily="34" charset="0"/>
                          <a:sym typeface="Average"/>
                        </a:rPr>
                        <a:t>Marcin Wojnarowski</a:t>
                      </a:r>
                      <a:endParaRPr sz="1100">
                        <a:solidFill>
                          <a:schemeClr val="accent3"/>
                        </a:solidFill>
                        <a:latin typeface="Lato" panose="020F0502020204030203" pitchFamily="34" charset="0"/>
                        <a:ea typeface="Average"/>
                        <a:cs typeface="Lato" panose="020F0502020204030203" pitchFamily="34" charset="0"/>
                        <a:sym typeface="Average"/>
                      </a:endParaRPr>
                    </a:p>
                  </a:txBody>
                  <a:tcPr marL="91425" marR="91425" marT="91425" marB="91425"/>
                </a:tc>
                <a:tc>
                  <a:txBody>
                    <a:bodyPr/>
                    <a:lstStyle/>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Client-server application establishment</a:t>
                      </a:r>
                      <a:endParaRPr sz="1100" dirty="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Graphic User Interface design and implementation</a:t>
                      </a:r>
                      <a:endParaRPr sz="1100" dirty="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Application integration with all AI models</a:t>
                      </a:r>
                      <a:endParaRPr sz="1100" dirty="0">
                        <a:solidFill>
                          <a:schemeClr val="accent3"/>
                        </a:solidFill>
                        <a:latin typeface="Lato" panose="020F0502020204030203" pitchFamily="34" charset="0"/>
                        <a:ea typeface="Average"/>
                        <a:cs typeface="Lato" panose="020F0502020204030203" pitchFamily="34" charset="0"/>
                        <a:sym typeface="Average"/>
                      </a:endParaRPr>
                    </a:p>
                    <a:p>
                      <a:pPr marL="457200" lvl="0" indent="-298450" algn="l" rtl="0">
                        <a:spcBef>
                          <a:spcPts val="0"/>
                        </a:spcBef>
                        <a:spcAft>
                          <a:spcPts val="0"/>
                        </a:spcAft>
                        <a:buClr>
                          <a:schemeClr val="accent3"/>
                        </a:buClr>
                        <a:buSzPts val="1100"/>
                        <a:buFont typeface="Average"/>
                        <a:buChar char="●"/>
                      </a:pPr>
                      <a:r>
                        <a:rPr lang="en" sz="1100" dirty="0">
                          <a:solidFill>
                            <a:schemeClr val="accent3"/>
                          </a:solidFill>
                          <a:latin typeface="Lato" panose="020F0502020204030203" pitchFamily="34" charset="0"/>
                          <a:ea typeface="Average"/>
                          <a:cs typeface="Lato" panose="020F0502020204030203" pitchFamily="34" charset="0"/>
                          <a:sym typeface="Average"/>
                        </a:rPr>
                        <a:t>LSTM model development</a:t>
                      </a:r>
                      <a:endParaRPr sz="1100" dirty="0">
                        <a:solidFill>
                          <a:schemeClr val="accent3"/>
                        </a:solidFill>
                        <a:latin typeface="Lato" panose="020F0502020204030203" pitchFamily="34" charset="0"/>
                        <a:ea typeface="Average"/>
                        <a:cs typeface="Lato" panose="020F0502020204030203" pitchFamily="34" charset="0"/>
                        <a:sym typeface="Average"/>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64590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Thank you for your attention</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Agenda</a:t>
            </a:r>
            <a:endParaRPr dirty="0"/>
          </a:p>
        </p:txBody>
      </p:sp>
      <p:sp>
        <p:nvSpPr>
          <p:cNvPr id="69" name="Google Shape;69;p14"/>
          <p:cNvSpPr txBox="1">
            <a:spLocks noGrp="1"/>
          </p:cNvSpPr>
          <p:nvPr>
            <p:ph type="body" idx="1"/>
          </p:nvPr>
        </p:nvSpPr>
        <p:spPr>
          <a:xfrm>
            <a:off x="311700" y="1152475"/>
            <a:ext cx="3999900" cy="3764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sz="1800" dirty="0">
                <a:latin typeface="Lato" panose="020F0502020204030203" pitchFamily="34" charset="0"/>
                <a:cs typeface="Lato" panose="020F0502020204030203" pitchFamily="34" charset="0"/>
              </a:rPr>
              <a:t>Introduction</a:t>
            </a:r>
            <a:endParaRPr sz="1800" dirty="0">
              <a:latin typeface="Lato" panose="020F0502020204030203" pitchFamily="34" charset="0"/>
              <a:cs typeface="Lato" panose="020F0502020204030203" pitchFamily="34" charset="0"/>
            </a:endParaRPr>
          </a:p>
          <a:p>
            <a:pPr marL="457200" lvl="0" indent="-342900" algn="l" rtl="0">
              <a:spcBef>
                <a:spcPts val="1000"/>
              </a:spcBef>
              <a:spcAft>
                <a:spcPts val="0"/>
              </a:spcAft>
              <a:buSzPts val="1800"/>
              <a:buAutoNum type="arabicPeriod"/>
            </a:pPr>
            <a:r>
              <a:rPr lang="en" sz="1800" dirty="0">
                <a:latin typeface="Lato" panose="020F0502020204030203" pitchFamily="34" charset="0"/>
                <a:cs typeface="Lato" panose="020F0502020204030203" pitchFamily="34" charset="0"/>
              </a:rPr>
              <a:t>Used dataset</a:t>
            </a:r>
            <a:endParaRPr sz="1800" dirty="0">
              <a:latin typeface="Lato" panose="020F0502020204030203" pitchFamily="34" charset="0"/>
              <a:cs typeface="Lato" panose="020F0502020204030203" pitchFamily="34" charset="0"/>
            </a:endParaRPr>
          </a:p>
          <a:p>
            <a:pPr marL="457200" lvl="0" indent="-342900" algn="l" rtl="0">
              <a:spcBef>
                <a:spcPts val="1000"/>
              </a:spcBef>
              <a:spcAft>
                <a:spcPts val="0"/>
              </a:spcAft>
              <a:buSzPts val="1800"/>
              <a:buAutoNum type="arabicPeriod"/>
            </a:pPr>
            <a:r>
              <a:rPr lang="en" sz="1800" dirty="0">
                <a:latin typeface="Lato" panose="020F0502020204030203" pitchFamily="34" charset="0"/>
                <a:cs typeface="Lato" panose="020F0502020204030203" pitchFamily="34" charset="0"/>
              </a:rPr>
              <a:t>Used models</a:t>
            </a:r>
            <a:endParaRPr sz="1800" dirty="0">
              <a:latin typeface="Lato" panose="020F0502020204030203" pitchFamily="34" charset="0"/>
              <a:cs typeface="Lato" panose="020F0502020204030203" pitchFamily="34" charset="0"/>
            </a:endParaRPr>
          </a:p>
          <a:p>
            <a:pPr marL="457200" lvl="0" indent="-342900" algn="l" rtl="0">
              <a:spcBef>
                <a:spcPts val="1000"/>
              </a:spcBef>
              <a:spcAft>
                <a:spcPts val="0"/>
              </a:spcAft>
              <a:buSzPts val="1800"/>
              <a:buAutoNum type="arabicPeriod"/>
            </a:pPr>
            <a:r>
              <a:rPr lang="en" sz="1800" dirty="0">
                <a:latin typeface="Lato" panose="020F0502020204030203" pitchFamily="34" charset="0"/>
                <a:cs typeface="Lato" panose="020F0502020204030203" pitchFamily="34" charset="0"/>
              </a:rPr>
              <a:t>Results</a:t>
            </a:r>
            <a:endParaRPr sz="1800" dirty="0">
              <a:latin typeface="Lato" panose="020F0502020204030203" pitchFamily="34" charset="0"/>
              <a:cs typeface="Lato" panose="020F0502020204030203" pitchFamily="34" charset="0"/>
            </a:endParaRPr>
          </a:p>
          <a:p>
            <a:pPr marL="457200" lvl="0" indent="-342900" algn="l" rtl="0">
              <a:spcBef>
                <a:spcPts val="1000"/>
              </a:spcBef>
              <a:spcAft>
                <a:spcPts val="0"/>
              </a:spcAft>
              <a:buSzPts val="1800"/>
              <a:buAutoNum type="arabicPeriod"/>
            </a:pPr>
            <a:r>
              <a:rPr lang="en" sz="1800" dirty="0">
                <a:latin typeface="Lato" panose="020F0502020204030203" pitchFamily="34" charset="0"/>
                <a:cs typeface="Lato" panose="020F0502020204030203" pitchFamily="34" charset="0"/>
              </a:rPr>
              <a:t>Demonstration</a:t>
            </a:r>
            <a:endParaRPr sz="1800" dirty="0">
              <a:latin typeface="Lato" panose="020F0502020204030203" pitchFamily="34" charset="0"/>
              <a:cs typeface="Lato" panose="020F0502020204030203" pitchFamily="34" charset="0"/>
            </a:endParaRPr>
          </a:p>
          <a:p>
            <a:pPr marL="457200" lvl="0" indent="-342900" algn="l" rtl="0">
              <a:spcBef>
                <a:spcPts val="1000"/>
              </a:spcBef>
              <a:spcAft>
                <a:spcPts val="0"/>
              </a:spcAft>
              <a:buSzPts val="1800"/>
              <a:buAutoNum type="arabicPeriod"/>
            </a:pPr>
            <a:r>
              <a:rPr lang="en" sz="1800" dirty="0">
                <a:latin typeface="Lato" panose="020F0502020204030203" pitchFamily="34" charset="0"/>
                <a:cs typeface="Lato" panose="020F0502020204030203" pitchFamily="34" charset="0"/>
              </a:rPr>
              <a:t>Conclusions</a:t>
            </a:r>
            <a:endParaRPr sz="1800" dirty="0">
              <a:latin typeface="Lato" panose="020F0502020204030203" pitchFamily="34" charset="0"/>
              <a:cs typeface="Lato" panose="020F0502020204030203" pitchFamily="34" charset="0"/>
            </a:endParaRPr>
          </a:p>
          <a:p>
            <a:pPr marL="457200" lvl="0" indent="-342900" algn="l" rtl="0">
              <a:spcBef>
                <a:spcPts val="1000"/>
              </a:spcBef>
              <a:spcAft>
                <a:spcPts val="0"/>
              </a:spcAft>
              <a:buSzPts val="1800"/>
              <a:buAutoNum type="arabicPeriod"/>
            </a:pPr>
            <a:r>
              <a:rPr lang="en" sz="1800" dirty="0">
                <a:latin typeface="Lato" panose="020F0502020204030203" pitchFamily="34" charset="0"/>
                <a:cs typeface="Lato" panose="020F0502020204030203" pitchFamily="34" charset="0"/>
              </a:rPr>
              <a:t>Future work</a:t>
            </a:r>
            <a:endParaRPr sz="1800" dirty="0">
              <a:latin typeface="Lato" panose="020F0502020204030203" pitchFamily="34" charset="0"/>
              <a:cs typeface="Lato" panose="020F0502020204030203" pitchFamily="34" charset="0"/>
            </a:endParaRPr>
          </a:p>
          <a:p>
            <a:pPr marL="457200" lvl="0" indent="-342900" algn="l" rtl="0">
              <a:spcBef>
                <a:spcPts val="1000"/>
              </a:spcBef>
              <a:spcAft>
                <a:spcPts val="1000"/>
              </a:spcAft>
              <a:buSzPts val="1800"/>
              <a:buAutoNum type="arabicPeriod"/>
            </a:pPr>
            <a:r>
              <a:rPr lang="en" sz="1800" dirty="0">
                <a:latin typeface="Lato" panose="020F0502020204030203" pitchFamily="34" charset="0"/>
                <a:cs typeface="Lato" panose="020F0502020204030203" pitchFamily="34" charset="0"/>
              </a:rPr>
              <a:t>Scope of work</a:t>
            </a:r>
            <a:endParaRPr sz="1800" dirty="0">
              <a:latin typeface="Lato" panose="020F0502020204030203" pitchFamily="34" charset="0"/>
              <a:cs typeface="Lato" panose="020F050202020403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15"/>
          <p:cNvSpPr/>
          <p:nvPr/>
        </p:nvSpPr>
        <p:spPr>
          <a:xfrm>
            <a:off x="4381973" y="374900"/>
            <a:ext cx="4400227" cy="4393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txBox="1">
            <a:spLocks noGrp="1"/>
          </p:cNvSpPr>
          <p:nvPr>
            <p:ph type="title"/>
          </p:nvPr>
        </p:nvSpPr>
        <p:spPr>
          <a:xfrm>
            <a:off x="311700" y="445025"/>
            <a:ext cx="847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76" name="Google Shape;76;p15"/>
          <p:cNvSpPr txBox="1">
            <a:spLocks noGrp="1"/>
          </p:cNvSpPr>
          <p:nvPr>
            <p:ph type="body" idx="1"/>
          </p:nvPr>
        </p:nvSpPr>
        <p:spPr>
          <a:xfrm>
            <a:off x="311700" y="1152475"/>
            <a:ext cx="3341700" cy="374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latin typeface="Lato" panose="020F0502020204030203" pitchFamily="34" charset="0"/>
                <a:cs typeface="Lato" panose="020F0502020204030203" pitchFamily="34" charset="0"/>
              </a:rPr>
              <a:t>Our aims:</a:t>
            </a:r>
            <a:endParaRPr sz="1600" dirty="0">
              <a:latin typeface="Lato" panose="020F0502020204030203" pitchFamily="34" charset="0"/>
              <a:cs typeface="Lato" panose="020F0502020204030203" pitchFamily="34" charset="0"/>
            </a:endParaRPr>
          </a:p>
          <a:p>
            <a:pPr marL="457200" lvl="0" indent="-317500" algn="l" rtl="0">
              <a:spcBef>
                <a:spcPts val="1200"/>
              </a:spcBef>
              <a:spcAft>
                <a:spcPts val="0"/>
              </a:spcAft>
              <a:buSzPts val="1400"/>
              <a:buChar char="●"/>
            </a:pPr>
            <a:r>
              <a:rPr lang="en" sz="1600" dirty="0">
                <a:latin typeface="Lato" panose="020F0502020204030203" pitchFamily="34" charset="0"/>
                <a:cs typeface="Lato" panose="020F0502020204030203" pitchFamily="34" charset="0"/>
              </a:rPr>
              <a:t>Generate music with AI</a:t>
            </a:r>
            <a:endParaRPr sz="1600" dirty="0">
              <a:latin typeface="Lato" panose="020F0502020204030203" pitchFamily="34" charset="0"/>
              <a:cs typeface="Lato" panose="020F0502020204030203" pitchFamily="34" charset="0"/>
            </a:endParaRPr>
          </a:p>
          <a:p>
            <a:pPr marL="457200" lvl="0" indent="-317500" algn="l" rtl="0">
              <a:spcBef>
                <a:spcPts val="1000"/>
              </a:spcBef>
              <a:spcAft>
                <a:spcPts val="0"/>
              </a:spcAft>
              <a:buSzPts val="1400"/>
              <a:buChar char="●"/>
            </a:pPr>
            <a:r>
              <a:rPr lang="en" sz="1600" dirty="0">
                <a:latin typeface="Lato" panose="020F0502020204030203" pitchFamily="34" charset="0"/>
                <a:cs typeface="Lato" panose="020F0502020204030203" pitchFamily="34" charset="0"/>
              </a:rPr>
              <a:t>Compare qualities </a:t>
            </a:r>
            <a:br>
              <a:rPr lang="en" sz="1600" dirty="0">
                <a:latin typeface="Lato" panose="020F0502020204030203" pitchFamily="34" charset="0"/>
                <a:cs typeface="Lato" panose="020F0502020204030203" pitchFamily="34" charset="0"/>
              </a:rPr>
            </a:br>
            <a:r>
              <a:rPr lang="en" sz="1600" dirty="0">
                <a:latin typeface="Lato" panose="020F0502020204030203" pitchFamily="34" charset="0"/>
                <a:cs typeface="Lato" panose="020F0502020204030203" pitchFamily="34" charset="0"/>
              </a:rPr>
              <a:t>of different models</a:t>
            </a:r>
            <a:endParaRPr sz="1600" dirty="0">
              <a:latin typeface="Lato" panose="020F0502020204030203" pitchFamily="34" charset="0"/>
              <a:cs typeface="Lato" panose="020F0502020204030203" pitchFamily="34" charset="0"/>
            </a:endParaRPr>
          </a:p>
          <a:p>
            <a:pPr marL="457200" lvl="0" indent="-317500" algn="l" rtl="0">
              <a:spcBef>
                <a:spcPts val="1000"/>
              </a:spcBef>
              <a:spcAft>
                <a:spcPts val="1000"/>
              </a:spcAft>
              <a:buSzPts val="1400"/>
              <a:buChar char="●"/>
            </a:pPr>
            <a:r>
              <a:rPr lang="en" sz="1600" dirty="0">
                <a:latin typeface="Lato" panose="020F0502020204030203" pitchFamily="34" charset="0"/>
                <a:cs typeface="Lato" panose="020F0502020204030203" pitchFamily="34" charset="0"/>
              </a:rPr>
              <a:t>Wrap it in a nice application</a:t>
            </a:r>
            <a:endParaRPr sz="1600" dirty="0">
              <a:latin typeface="Lato" panose="020F0502020204030203" pitchFamily="34" charset="0"/>
              <a:cs typeface="Lato" panose="020F0502020204030203" pitchFamily="34" charset="0"/>
            </a:endParaRPr>
          </a:p>
        </p:txBody>
      </p:sp>
      <p:pic>
        <p:nvPicPr>
          <p:cNvPr id="77" name="Google Shape;77;p15"/>
          <p:cNvPicPr preferRelativeResize="0"/>
          <p:nvPr/>
        </p:nvPicPr>
        <p:blipFill>
          <a:blip r:embed="rId3">
            <a:alphaModFix/>
          </a:blip>
          <a:stretch>
            <a:fillRect/>
          </a:stretch>
        </p:blipFill>
        <p:spPr>
          <a:xfrm>
            <a:off x="4655128" y="451912"/>
            <a:ext cx="3803124" cy="4235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445025"/>
            <a:ext cx="847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Dataset</a:t>
            </a:r>
            <a:endParaRPr dirty="0"/>
          </a:p>
        </p:txBody>
      </p:sp>
      <p:sp>
        <p:nvSpPr>
          <p:cNvPr id="83" name="Google Shape;83;p16"/>
          <p:cNvSpPr txBox="1">
            <a:spLocks noGrp="1"/>
          </p:cNvSpPr>
          <p:nvPr>
            <p:ph type="body" idx="1"/>
          </p:nvPr>
        </p:nvSpPr>
        <p:spPr>
          <a:xfrm>
            <a:off x="311699" y="1152475"/>
            <a:ext cx="4259122" cy="374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latin typeface="Lato" panose="020F0502020204030203" pitchFamily="34" charset="0"/>
                <a:cs typeface="Lato" panose="020F0502020204030203" pitchFamily="34" charset="0"/>
              </a:rPr>
              <a:t>Important dataset characteristics:</a:t>
            </a:r>
            <a:endParaRPr sz="1600" dirty="0">
              <a:latin typeface="Lato" panose="020F0502020204030203" pitchFamily="34" charset="0"/>
              <a:cs typeface="Lato" panose="020F0502020204030203" pitchFamily="34" charset="0"/>
            </a:endParaRPr>
          </a:p>
          <a:p>
            <a:pPr marL="457200" lvl="0" indent="-317500" algn="l" rtl="0">
              <a:spcBef>
                <a:spcPts val="1200"/>
              </a:spcBef>
              <a:spcAft>
                <a:spcPts val="0"/>
              </a:spcAft>
              <a:buSzPts val="1400"/>
              <a:buChar char="●"/>
            </a:pPr>
            <a:r>
              <a:rPr lang="en" sz="1600" dirty="0">
                <a:latin typeface="Lato" panose="020F0502020204030203" pitchFamily="34" charset="0"/>
                <a:cs typeface="Lato" panose="020F0502020204030203" pitchFamily="34" charset="0"/>
              </a:rPr>
              <a:t>All data is compositions for a single instrument type (the piano) by a prolific, popular author (Johann Sebastian Bach) </a:t>
            </a:r>
            <a:br>
              <a:rPr lang="en" sz="1600" dirty="0">
                <a:latin typeface="Lato" panose="020F0502020204030203" pitchFamily="34" charset="0"/>
                <a:cs typeface="Lato" panose="020F0502020204030203" pitchFamily="34" charset="0"/>
              </a:rPr>
            </a:br>
            <a:r>
              <a:rPr lang="en" sz="1600" dirty="0">
                <a:latin typeface="Lato" panose="020F0502020204030203" pitchFamily="34" charset="0"/>
                <a:cs typeface="Lato" panose="020F0502020204030203" pitchFamily="34" charset="0"/>
              </a:rPr>
              <a:t>to enhance pattern recognition</a:t>
            </a:r>
            <a:endParaRPr sz="1600" dirty="0">
              <a:latin typeface="Lato" panose="020F0502020204030203" pitchFamily="34" charset="0"/>
              <a:cs typeface="Lato" panose="020F0502020204030203" pitchFamily="34" charset="0"/>
            </a:endParaRPr>
          </a:p>
          <a:p>
            <a:pPr marL="457200" lvl="0" indent="-317500" algn="l" rtl="0">
              <a:spcBef>
                <a:spcPts val="1200"/>
              </a:spcBef>
              <a:spcAft>
                <a:spcPts val="0"/>
              </a:spcAft>
              <a:buSzPts val="1400"/>
              <a:buChar char="●"/>
            </a:pPr>
            <a:r>
              <a:rPr lang="en" sz="1600" dirty="0">
                <a:latin typeface="Lato" panose="020F0502020204030203" pitchFamily="34" charset="0"/>
                <a:cs typeface="Lato" panose="020F0502020204030203" pitchFamily="34" charset="0"/>
              </a:rPr>
              <a:t>MIDI files to provide lossless </a:t>
            </a:r>
            <a:br>
              <a:rPr lang="en" sz="1600" dirty="0">
                <a:latin typeface="Lato" panose="020F0502020204030203" pitchFamily="34" charset="0"/>
                <a:cs typeface="Lato" panose="020F0502020204030203" pitchFamily="34" charset="0"/>
              </a:rPr>
            </a:br>
            <a:r>
              <a:rPr lang="en" sz="1600" dirty="0">
                <a:latin typeface="Lato" panose="020F0502020204030203" pitchFamily="34" charset="0"/>
                <a:cs typeface="Lato" panose="020F0502020204030203" pitchFamily="34" charset="0"/>
              </a:rPr>
              <a:t>and efficient music notation</a:t>
            </a:r>
            <a:endParaRPr sz="1600" dirty="0">
              <a:latin typeface="Lato" panose="020F0502020204030203" pitchFamily="34" charset="0"/>
              <a:cs typeface="Lato" panose="020F0502020204030203" pitchFamily="34" charset="0"/>
            </a:endParaRPr>
          </a:p>
          <a:p>
            <a:pPr marL="457200" lvl="0" indent="-317500" algn="l" rtl="0">
              <a:spcBef>
                <a:spcPts val="1200"/>
              </a:spcBef>
              <a:spcAft>
                <a:spcPts val="1200"/>
              </a:spcAft>
              <a:buSzPts val="1400"/>
              <a:buChar char="●"/>
            </a:pPr>
            <a:r>
              <a:rPr lang="en" sz="1600" dirty="0">
                <a:latin typeface="Lato" panose="020F0502020204030203" pitchFamily="34" charset="0"/>
                <a:cs typeface="Lato" panose="020F0502020204030203" pitchFamily="34" charset="0"/>
              </a:rPr>
              <a:t>184 high-quality polyphonic MIDI files </a:t>
            </a:r>
            <a:br>
              <a:rPr lang="en" sz="1600" dirty="0">
                <a:latin typeface="Lato" panose="020F0502020204030203" pitchFamily="34" charset="0"/>
                <a:cs typeface="Lato" panose="020F0502020204030203" pitchFamily="34" charset="0"/>
              </a:rPr>
            </a:br>
            <a:r>
              <a:rPr lang="en" sz="1600" dirty="0">
                <a:latin typeface="Lato" panose="020F0502020204030203" pitchFamily="34" charset="0"/>
                <a:cs typeface="Lato" panose="020F0502020204030203" pitchFamily="34" charset="0"/>
              </a:rPr>
              <a:t>with 154 compositions</a:t>
            </a:r>
            <a:endParaRPr sz="1600" dirty="0">
              <a:latin typeface="Lato" panose="020F0502020204030203" pitchFamily="34" charset="0"/>
              <a:cs typeface="Lato" panose="020F0502020204030203" pitchFamily="34" charset="0"/>
            </a:endParaRPr>
          </a:p>
        </p:txBody>
      </p:sp>
      <p:sp>
        <p:nvSpPr>
          <p:cNvPr id="84" name="Google Shape;84;p16"/>
          <p:cNvSpPr/>
          <p:nvPr/>
        </p:nvSpPr>
        <p:spPr>
          <a:xfrm>
            <a:off x="5002306" y="1152475"/>
            <a:ext cx="3779894" cy="3054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Oswald Light"/>
                <a:ea typeface="Oswald Light"/>
                <a:cs typeface="Oswald Light"/>
                <a:sym typeface="Oswald Light"/>
              </a:rPr>
              <a:t>MIDI File (format 1)</a:t>
            </a:r>
            <a:endParaRPr sz="16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r>
              <a:rPr lang="en" sz="1200" dirty="0">
                <a:latin typeface="Oswald Light"/>
                <a:ea typeface="Oswald Light"/>
                <a:cs typeface="Oswald Light"/>
                <a:sym typeface="Oswald Light"/>
              </a:rPr>
              <a:t>metadata + tracks:</a:t>
            </a: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r>
              <a:rPr lang="pl-PL" sz="1200" dirty="0">
                <a:latin typeface="Oswald Light"/>
                <a:ea typeface="Oswald Light"/>
                <a:cs typeface="Oswald Light"/>
                <a:sym typeface="Oswald Light"/>
              </a:rPr>
              <a:t>	   </a:t>
            </a:r>
            <a:r>
              <a:rPr lang="en" sz="1200" dirty="0">
                <a:latin typeface="Oswald Light"/>
                <a:ea typeface="Oswald Light"/>
                <a:cs typeface="Oswald Light"/>
                <a:sym typeface="Oswald Light"/>
              </a:rPr>
              <a:t>…</a:t>
            </a:r>
            <a:endParaRPr sz="1200" dirty="0">
              <a:latin typeface="Oswald Light"/>
              <a:ea typeface="Oswald Light"/>
              <a:cs typeface="Oswald Light"/>
              <a:sym typeface="Oswald Light"/>
            </a:endParaRPr>
          </a:p>
        </p:txBody>
      </p:sp>
      <p:sp>
        <p:nvSpPr>
          <p:cNvPr id="85" name="Google Shape;85;p16"/>
          <p:cNvSpPr/>
          <p:nvPr/>
        </p:nvSpPr>
        <p:spPr>
          <a:xfrm>
            <a:off x="5147076" y="2132075"/>
            <a:ext cx="900600" cy="1884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swald Light"/>
                <a:ea typeface="Oswald Light"/>
                <a:cs typeface="Oswald Light"/>
                <a:sym typeface="Oswald Light"/>
              </a:rPr>
              <a:t>Track 0</a:t>
            </a:r>
            <a:endParaRPr sz="1200">
              <a:latin typeface="Oswald Light"/>
              <a:ea typeface="Oswald Light"/>
              <a:cs typeface="Oswald Light"/>
              <a:sym typeface="Oswald Light"/>
            </a:endParaRPr>
          </a:p>
          <a:p>
            <a:pPr marL="0" lvl="0" indent="0" algn="ctr" rtl="0">
              <a:spcBef>
                <a:spcPts val="0"/>
              </a:spcBef>
              <a:spcAft>
                <a:spcPts val="0"/>
              </a:spcAft>
              <a:buNone/>
            </a:pPr>
            <a:r>
              <a:rPr lang="en" sz="1200">
                <a:latin typeface="Oswald Light"/>
                <a:ea typeface="Oswald Light"/>
                <a:cs typeface="Oswald Light"/>
                <a:sym typeface="Oswald Light"/>
              </a:rPr>
              <a:t>Tempo</a:t>
            </a:r>
            <a:endParaRPr sz="1200">
              <a:latin typeface="Oswald Light"/>
              <a:ea typeface="Oswald Light"/>
              <a:cs typeface="Oswald Light"/>
              <a:sym typeface="Oswald Light"/>
            </a:endParaRPr>
          </a:p>
          <a:p>
            <a:pPr marL="0" lvl="0" indent="0" algn="l" rtl="0">
              <a:spcBef>
                <a:spcPts val="0"/>
              </a:spcBef>
              <a:spcAft>
                <a:spcPts val="0"/>
              </a:spcAft>
              <a:buNone/>
            </a:pP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metadata +</a:t>
            </a:r>
            <a:br>
              <a:rPr lang="en" sz="1200">
                <a:latin typeface="Oswald Light"/>
                <a:ea typeface="Oswald Light"/>
                <a:cs typeface="Oswald Light"/>
                <a:sym typeface="Oswald Light"/>
              </a:rPr>
            </a:br>
            <a:r>
              <a:rPr lang="en" sz="1200">
                <a:latin typeface="Oswald Light"/>
                <a:ea typeface="Oswald Light"/>
                <a:cs typeface="Oswald Light"/>
                <a:sym typeface="Oswald Light"/>
              </a:rPr>
              <a:t>messages:</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tempo</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(time)</a:t>
            </a:r>
            <a:endParaRPr sz="1200">
              <a:latin typeface="Oswald Light"/>
              <a:ea typeface="Oswald Light"/>
              <a:cs typeface="Oswald Light"/>
              <a:sym typeface="Oswald Light"/>
            </a:endParaRPr>
          </a:p>
        </p:txBody>
      </p:sp>
      <p:sp>
        <p:nvSpPr>
          <p:cNvPr id="86" name="Google Shape;86;p16"/>
          <p:cNvSpPr/>
          <p:nvPr/>
        </p:nvSpPr>
        <p:spPr>
          <a:xfrm>
            <a:off x="6234540" y="2132075"/>
            <a:ext cx="900600" cy="1884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swald Light"/>
                <a:ea typeface="Oswald Light"/>
                <a:cs typeface="Oswald Light"/>
                <a:sym typeface="Oswald Light"/>
              </a:rPr>
              <a:t>Track 1</a:t>
            </a:r>
            <a:endParaRPr sz="1200">
              <a:latin typeface="Oswald Light"/>
              <a:ea typeface="Oswald Light"/>
              <a:cs typeface="Oswald Light"/>
              <a:sym typeface="Oswald Light"/>
            </a:endParaRPr>
          </a:p>
          <a:p>
            <a:pPr marL="0" lvl="0" indent="0" algn="ctr" rtl="0">
              <a:spcBef>
                <a:spcPts val="0"/>
              </a:spcBef>
              <a:spcAft>
                <a:spcPts val="0"/>
              </a:spcAft>
              <a:buNone/>
            </a:pPr>
            <a:r>
              <a:rPr lang="en" sz="1200">
                <a:latin typeface="Oswald Light"/>
                <a:ea typeface="Oswald Light"/>
                <a:cs typeface="Oswald Light"/>
                <a:sym typeface="Oswald Light"/>
              </a:rPr>
              <a:t>Instrument</a:t>
            </a:r>
            <a:endParaRPr sz="1200">
              <a:latin typeface="Oswald Light"/>
              <a:ea typeface="Oswald Light"/>
              <a:cs typeface="Oswald Light"/>
              <a:sym typeface="Oswald Light"/>
            </a:endParaRPr>
          </a:p>
          <a:p>
            <a:pPr marL="0" lvl="0" indent="0" algn="l" rtl="0">
              <a:spcBef>
                <a:spcPts val="0"/>
              </a:spcBef>
              <a:spcAft>
                <a:spcPts val="0"/>
              </a:spcAft>
              <a:buNone/>
            </a:pP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metadata +</a:t>
            </a:r>
            <a:br>
              <a:rPr lang="en" sz="1200">
                <a:latin typeface="Oswald Light"/>
                <a:ea typeface="Oswald Light"/>
                <a:cs typeface="Oswald Light"/>
                <a:sym typeface="Oswald Light"/>
              </a:rPr>
            </a:br>
            <a:r>
              <a:rPr lang="en" sz="1200">
                <a:latin typeface="Oswald Light"/>
                <a:ea typeface="Oswald Light"/>
                <a:cs typeface="Oswald Light"/>
                <a:sym typeface="Oswald Light"/>
              </a:rPr>
              <a:t>messages:</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note on/off</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height</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velocity</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(time)</a:t>
            </a:r>
            <a:endParaRPr sz="1200">
              <a:latin typeface="Oswald Light"/>
              <a:ea typeface="Oswald Light"/>
              <a:cs typeface="Oswald Light"/>
              <a:sym typeface="Oswald Light"/>
            </a:endParaRPr>
          </a:p>
        </p:txBody>
      </p:sp>
      <p:sp>
        <p:nvSpPr>
          <p:cNvPr id="87" name="Google Shape;87;p16"/>
          <p:cNvSpPr/>
          <p:nvPr/>
        </p:nvSpPr>
        <p:spPr>
          <a:xfrm>
            <a:off x="7703067" y="2132075"/>
            <a:ext cx="900600" cy="1884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Oswald Light"/>
                <a:ea typeface="Oswald Light"/>
                <a:cs typeface="Oswald Light"/>
                <a:sym typeface="Oswald Light"/>
              </a:rPr>
              <a:t>Track N</a:t>
            </a:r>
            <a:endParaRPr sz="1200">
              <a:latin typeface="Oswald Light"/>
              <a:ea typeface="Oswald Light"/>
              <a:cs typeface="Oswald Light"/>
              <a:sym typeface="Oswald Light"/>
            </a:endParaRPr>
          </a:p>
          <a:p>
            <a:pPr marL="0" lvl="0" indent="0" algn="ctr" rtl="0">
              <a:spcBef>
                <a:spcPts val="0"/>
              </a:spcBef>
              <a:spcAft>
                <a:spcPts val="0"/>
              </a:spcAft>
              <a:buNone/>
            </a:pPr>
            <a:r>
              <a:rPr lang="en" sz="1200">
                <a:latin typeface="Oswald Light"/>
                <a:ea typeface="Oswald Light"/>
                <a:cs typeface="Oswald Light"/>
                <a:sym typeface="Oswald Light"/>
              </a:rPr>
              <a:t>Instrument</a:t>
            </a:r>
            <a:endParaRPr sz="1200">
              <a:latin typeface="Oswald Light"/>
              <a:ea typeface="Oswald Light"/>
              <a:cs typeface="Oswald Light"/>
              <a:sym typeface="Oswald Light"/>
            </a:endParaRPr>
          </a:p>
          <a:p>
            <a:pPr marL="0" lvl="0" indent="0" algn="l" rtl="0">
              <a:spcBef>
                <a:spcPts val="0"/>
              </a:spcBef>
              <a:spcAft>
                <a:spcPts val="0"/>
              </a:spcAft>
              <a:buNone/>
            </a:pP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metadata +</a:t>
            </a:r>
            <a:br>
              <a:rPr lang="en" sz="1200">
                <a:latin typeface="Oswald Light"/>
                <a:ea typeface="Oswald Light"/>
                <a:cs typeface="Oswald Light"/>
                <a:sym typeface="Oswald Light"/>
              </a:rPr>
            </a:br>
            <a:r>
              <a:rPr lang="en" sz="1200">
                <a:latin typeface="Oswald Light"/>
                <a:ea typeface="Oswald Light"/>
                <a:cs typeface="Oswald Light"/>
                <a:sym typeface="Oswald Light"/>
              </a:rPr>
              <a:t>messages:</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note on/off</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height</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velocity</a:t>
            </a:r>
            <a:endParaRPr sz="1200">
              <a:latin typeface="Oswald Light"/>
              <a:ea typeface="Oswald Light"/>
              <a:cs typeface="Oswald Light"/>
              <a:sym typeface="Oswald Light"/>
            </a:endParaRPr>
          </a:p>
          <a:p>
            <a:pPr marL="0" lvl="0" indent="0" algn="l" rtl="0">
              <a:spcBef>
                <a:spcPts val="0"/>
              </a:spcBef>
              <a:spcAft>
                <a:spcPts val="0"/>
              </a:spcAft>
              <a:buNone/>
            </a:pPr>
            <a:r>
              <a:rPr lang="en" sz="1200">
                <a:latin typeface="Oswald Light"/>
                <a:ea typeface="Oswald Light"/>
                <a:cs typeface="Oswald Light"/>
                <a:sym typeface="Oswald Light"/>
              </a:rPr>
              <a:t> - (time)</a:t>
            </a:r>
            <a:endParaRPr sz="1200">
              <a:latin typeface="Oswald Light"/>
              <a:ea typeface="Oswald Light"/>
              <a:cs typeface="Oswald Light"/>
              <a:sym typeface="Oswal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3999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MIDI files</a:t>
            </a:r>
            <a:endParaRPr dirty="0"/>
          </a:p>
        </p:txBody>
      </p:sp>
      <p:sp>
        <p:nvSpPr>
          <p:cNvPr id="93" name="Google Shape;93;p17"/>
          <p:cNvSpPr txBox="1">
            <a:spLocks noGrp="1"/>
          </p:cNvSpPr>
          <p:nvPr>
            <p:ph type="body" idx="1"/>
          </p:nvPr>
        </p:nvSpPr>
        <p:spPr>
          <a:xfrm>
            <a:off x="311700" y="1071375"/>
            <a:ext cx="8382600" cy="399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Lato" panose="020F0502020204030203" pitchFamily="34" charset="0"/>
                <a:cs typeface="Lato" panose="020F0502020204030203" pitchFamily="34" charset="0"/>
              </a:rPr>
              <a:t>Important observations regarding architecture:</a:t>
            </a:r>
            <a:endParaRPr dirty="0">
              <a:latin typeface="Lato" panose="020F0502020204030203" pitchFamily="34" charset="0"/>
              <a:cs typeface="Lato" panose="020F0502020204030203" pitchFamily="34" charset="0"/>
            </a:endParaRPr>
          </a:p>
          <a:p>
            <a:pPr marL="457200" lvl="0" indent="-317500" algn="l" rtl="0">
              <a:spcBef>
                <a:spcPts val="1200"/>
              </a:spcBef>
              <a:spcAft>
                <a:spcPts val="0"/>
              </a:spcAft>
              <a:buSzPts val="1400"/>
              <a:buChar char="●"/>
            </a:pPr>
            <a:r>
              <a:rPr lang="en" dirty="0">
                <a:latin typeface="Lato" panose="020F0502020204030203" pitchFamily="34" charset="0"/>
                <a:cs typeface="Lato" panose="020F0502020204030203" pitchFamily="34" charset="0"/>
              </a:rPr>
              <a:t>MIDI binary messages should be translated into objects</a:t>
            </a:r>
            <a:endParaRPr dirty="0">
              <a:latin typeface="Lato" panose="020F0502020204030203" pitchFamily="34" charset="0"/>
              <a:cs typeface="Lato" panose="020F0502020204030203" pitchFamily="34" charset="0"/>
            </a:endParaRPr>
          </a:p>
          <a:p>
            <a:pPr marL="457200" lvl="0" indent="-317500" algn="l" rtl="0">
              <a:spcBef>
                <a:spcPts val="0"/>
              </a:spcBef>
              <a:spcAft>
                <a:spcPts val="0"/>
              </a:spcAft>
              <a:buSzPts val="1400"/>
              <a:buChar char="●"/>
            </a:pPr>
            <a:r>
              <a:rPr lang="en" dirty="0">
                <a:latin typeface="Lato" panose="020F0502020204030203" pitchFamily="34" charset="0"/>
                <a:cs typeface="Lato" panose="020F0502020204030203" pitchFamily="34" charset="0"/>
              </a:rPr>
              <a:t>Sequences of notes should be presented in normalized intervals</a:t>
            </a:r>
            <a:endParaRPr dirty="0">
              <a:latin typeface="Lato" panose="020F0502020204030203" pitchFamily="34" charset="0"/>
              <a:cs typeface="Lato" panose="020F0502020204030203" pitchFamily="34" charset="0"/>
            </a:endParaRPr>
          </a:p>
          <a:p>
            <a:pPr marL="457200" lvl="0" indent="-317500" algn="l" rtl="0">
              <a:spcBef>
                <a:spcPts val="0"/>
              </a:spcBef>
              <a:spcAft>
                <a:spcPts val="0"/>
              </a:spcAft>
              <a:buSzPts val="1400"/>
              <a:buChar char="●"/>
            </a:pPr>
            <a:r>
              <a:rPr lang="en" dirty="0">
                <a:latin typeface="Lato" panose="020F0502020204030203" pitchFamily="34" charset="0"/>
                <a:cs typeface="Lato" panose="020F0502020204030203" pitchFamily="34" charset="0"/>
              </a:rPr>
              <a:t>Final data representation should be customized per model to address its possibilities and limitations</a:t>
            </a:r>
            <a:endParaRPr dirty="0">
              <a:latin typeface="Lato" panose="020F0502020204030203" pitchFamily="34" charset="0"/>
              <a:cs typeface="Lato" panose="020F0502020204030203" pitchFamily="34" charset="0"/>
            </a:endParaRPr>
          </a:p>
          <a:p>
            <a:pPr marL="0" lvl="0" indent="0" algn="l" rtl="0">
              <a:spcBef>
                <a:spcPts val="1200"/>
              </a:spcBef>
              <a:spcAft>
                <a:spcPts val="1200"/>
              </a:spcAft>
              <a:buNone/>
            </a:pPr>
            <a:r>
              <a:rPr lang="en" dirty="0">
                <a:latin typeface="Lato" panose="020F0502020204030203" pitchFamily="34" charset="0"/>
                <a:cs typeface="Lato" panose="020F0502020204030203" pitchFamily="34" charset="0"/>
              </a:rPr>
              <a:t>The decoding flow:</a:t>
            </a:r>
            <a:endParaRPr sz="1500" dirty="0">
              <a:latin typeface="Lato" panose="020F0502020204030203" pitchFamily="34" charset="0"/>
              <a:cs typeface="Lato" panose="020F0502020204030203" pitchFamily="34" charset="0"/>
            </a:endParaRPr>
          </a:p>
        </p:txBody>
      </p:sp>
      <p:sp>
        <p:nvSpPr>
          <p:cNvPr id="94" name="Google Shape;94;p17"/>
          <p:cNvSpPr/>
          <p:nvPr/>
        </p:nvSpPr>
        <p:spPr>
          <a:xfrm>
            <a:off x="334775" y="2921100"/>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latin typeface="Oswald Light" panose="00000400000000000000" pitchFamily="2" charset="-18"/>
                <a:ea typeface="Average"/>
                <a:cs typeface="Average"/>
                <a:sym typeface="Average"/>
              </a:rPr>
              <a:t>.mid file</a:t>
            </a:r>
            <a:endParaRPr sz="1300" dirty="0">
              <a:latin typeface="Oswald Light" panose="00000400000000000000" pitchFamily="2" charset="-18"/>
              <a:ea typeface="Average"/>
              <a:cs typeface="Average"/>
              <a:sym typeface="Average"/>
            </a:endParaRPr>
          </a:p>
        </p:txBody>
      </p:sp>
      <p:sp>
        <p:nvSpPr>
          <p:cNvPr id="95" name="Google Shape;95;p17"/>
          <p:cNvSpPr/>
          <p:nvPr/>
        </p:nvSpPr>
        <p:spPr>
          <a:xfrm>
            <a:off x="1498145" y="2921100"/>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i="1">
                <a:latin typeface="Oswald Light" panose="00000400000000000000" pitchFamily="2" charset="-18"/>
                <a:ea typeface="Average"/>
                <a:cs typeface="Average"/>
                <a:sym typeface="Average"/>
              </a:rPr>
              <a:t>combining</a:t>
            </a:r>
            <a:br>
              <a:rPr lang="en" sz="1300" i="1">
                <a:latin typeface="Oswald Light" panose="00000400000000000000" pitchFamily="2" charset="-18"/>
                <a:ea typeface="Average"/>
                <a:cs typeface="Average"/>
                <a:sym typeface="Average"/>
              </a:rPr>
            </a:br>
            <a:r>
              <a:rPr lang="en" sz="1300" i="1">
                <a:latin typeface="Oswald Light" panose="00000400000000000000" pitchFamily="2" charset="-18"/>
                <a:ea typeface="Average"/>
                <a:cs typeface="Average"/>
                <a:sym typeface="Average"/>
              </a:rPr>
              <a:t>tracks</a:t>
            </a:r>
            <a:endParaRPr sz="1300" i="1">
              <a:latin typeface="Oswald Light" panose="00000400000000000000" pitchFamily="2" charset="-18"/>
              <a:ea typeface="Average"/>
              <a:cs typeface="Average"/>
              <a:sym typeface="Average"/>
            </a:endParaRPr>
          </a:p>
        </p:txBody>
      </p:sp>
      <p:sp>
        <p:nvSpPr>
          <p:cNvPr id="96" name="Google Shape;96;p17"/>
          <p:cNvSpPr/>
          <p:nvPr/>
        </p:nvSpPr>
        <p:spPr>
          <a:xfrm>
            <a:off x="2661514" y="2921100"/>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i="1">
                <a:latin typeface="Oswald Light" panose="00000400000000000000" pitchFamily="2" charset="-18"/>
                <a:ea typeface="Average"/>
                <a:cs typeface="Average"/>
                <a:sym typeface="Average"/>
              </a:rPr>
              <a:t>normalizing</a:t>
            </a:r>
            <a:endParaRPr sz="1300" i="1">
              <a:latin typeface="Oswald Light" panose="00000400000000000000" pitchFamily="2" charset="-18"/>
              <a:ea typeface="Average"/>
              <a:cs typeface="Average"/>
              <a:sym typeface="Average"/>
            </a:endParaRPr>
          </a:p>
        </p:txBody>
      </p:sp>
      <p:sp>
        <p:nvSpPr>
          <p:cNvPr id="97" name="Google Shape;97;p17"/>
          <p:cNvSpPr/>
          <p:nvPr/>
        </p:nvSpPr>
        <p:spPr>
          <a:xfrm>
            <a:off x="3824884" y="2921100"/>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Oswald Light" panose="00000400000000000000" pitchFamily="2" charset="-18"/>
                <a:ea typeface="Average"/>
                <a:cs typeface="Average"/>
                <a:sym typeface="Average"/>
              </a:rPr>
              <a:t>output</a:t>
            </a:r>
            <a:br>
              <a:rPr lang="en" sz="1300">
                <a:latin typeface="Oswald Light" panose="00000400000000000000" pitchFamily="2" charset="-18"/>
                <a:ea typeface="Average"/>
                <a:cs typeface="Average"/>
                <a:sym typeface="Average"/>
              </a:rPr>
            </a:br>
            <a:r>
              <a:rPr lang="en" sz="1300">
                <a:latin typeface="Oswald Light" panose="00000400000000000000" pitchFamily="2" charset="-18"/>
                <a:ea typeface="Average"/>
                <a:cs typeface="Average"/>
                <a:sym typeface="Average"/>
              </a:rPr>
              <a:t>array</a:t>
            </a:r>
            <a:endParaRPr sz="1300">
              <a:latin typeface="Oswald Light" panose="00000400000000000000" pitchFamily="2" charset="-18"/>
              <a:ea typeface="Average"/>
              <a:cs typeface="Average"/>
              <a:sym typeface="Average"/>
            </a:endParaRPr>
          </a:p>
        </p:txBody>
      </p:sp>
      <p:sp>
        <p:nvSpPr>
          <p:cNvPr id="98" name="Google Shape;98;p17"/>
          <p:cNvSpPr/>
          <p:nvPr/>
        </p:nvSpPr>
        <p:spPr>
          <a:xfrm>
            <a:off x="4988253" y="3278450"/>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i="1">
                <a:latin typeface="Oswald Light" panose="00000400000000000000" pitchFamily="2" charset="-18"/>
                <a:ea typeface="Average"/>
                <a:cs typeface="Average"/>
                <a:sym typeface="Average"/>
              </a:rPr>
              <a:t>selecting</a:t>
            </a:r>
            <a:br>
              <a:rPr lang="en" sz="1300" i="1">
                <a:latin typeface="Oswald Light" panose="00000400000000000000" pitchFamily="2" charset="-18"/>
                <a:ea typeface="Average"/>
                <a:cs typeface="Average"/>
                <a:sym typeface="Average"/>
              </a:rPr>
            </a:br>
            <a:r>
              <a:rPr lang="en" sz="1300" i="1">
                <a:latin typeface="Oswald Light" panose="00000400000000000000" pitchFamily="2" charset="-18"/>
                <a:ea typeface="Average"/>
                <a:cs typeface="Average"/>
                <a:sym typeface="Average"/>
              </a:rPr>
              <a:t>all notes</a:t>
            </a:r>
            <a:endParaRPr sz="1300" i="1">
              <a:latin typeface="Oswald Light" panose="00000400000000000000" pitchFamily="2" charset="-18"/>
              <a:ea typeface="Average"/>
              <a:cs typeface="Average"/>
              <a:sym typeface="Average"/>
            </a:endParaRPr>
          </a:p>
        </p:txBody>
      </p:sp>
      <p:sp>
        <p:nvSpPr>
          <p:cNvPr id="99" name="Google Shape;99;p17"/>
          <p:cNvSpPr/>
          <p:nvPr/>
        </p:nvSpPr>
        <p:spPr>
          <a:xfrm>
            <a:off x="6609997" y="2921100"/>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i="1">
                <a:latin typeface="Oswald Light" panose="00000400000000000000" pitchFamily="2" charset="-18"/>
                <a:ea typeface="Average"/>
                <a:cs typeface="Average"/>
                <a:sym typeface="Average"/>
              </a:rPr>
              <a:t>inserting</a:t>
            </a:r>
            <a:br>
              <a:rPr lang="en" sz="1300" i="1">
                <a:latin typeface="Oswald Light" panose="00000400000000000000" pitchFamily="2" charset="-18"/>
                <a:ea typeface="Average"/>
                <a:cs typeface="Average"/>
                <a:sym typeface="Average"/>
              </a:rPr>
            </a:br>
            <a:r>
              <a:rPr lang="en" sz="1300" i="1">
                <a:latin typeface="Oswald Light" panose="00000400000000000000" pitchFamily="2" charset="-18"/>
                <a:ea typeface="Average"/>
                <a:cs typeface="Average"/>
                <a:sym typeface="Average"/>
              </a:rPr>
              <a:t>booleans</a:t>
            </a:r>
            <a:endParaRPr sz="1300" i="1">
              <a:latin typeface="Oswald Light" panose="00000400000000000000" pitchFamily="2" charset="-18"/>
              <a:ea typeface="Average"/>
              <a:cs typeface="Average"/>
              <a:sym typeface="Average"/>
            </a:endParaRPr>
          </a:p>
        </p:txBody>
      </p:sp>
      <p:sp>
        <p:nvSpPr>
          <p:cNvPr id="100" name="Google Shape;100;p17"/>
          <p:cNvSpPr/>
          <p:nvPr/>
        </p:nvSpPr>
        <p:spPr>
          <a:xfrm>
            <a:off x="7773367" y="2921100"/>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Oswald Light" panose="00000400000000000000" pitchFamily="2" charset="-18"/>
                <a:ea typeface="Average"/>
                <a:cs typeface="Average"/>
                <a:sym typeface="Average"/>
              </a:rPr>
              <a:t>.npy file</a:t>
            </a:r>
            <a:endParaRPr sz="1300">
              <a:latin typeface="Oswald Light" panose="00000400000000000000" pitchFamily="2" charset="-18"/>
              <a:ea typeface="Average"/>
              <a:cs typeface="Average"/>
              <a:sym typeface="Average"/>
            </a:endParaRPr>
          </a:p>
        </p:txBody>
      </p:sp>
      <p:sp>
        <p:nvSpPr>
          <p:cNvPr id="101" name="Google Shape;101;p17"/>
          <p:cNvSpPr/>
          <p:nvPr/>
        </p:nvSpPr>
        <p:spPr>
          <a:xfrm>
            <a:off x="1498145" y="3912525"/>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i="1">
                <a:latin typeface="Oswald Light" panose="00000400000000000000" pitchFamily="2" charset="-18"/>
                <a:ea typeface="Average"/>
                <a:cs typeface="Average"/>
                <a:sym typeface="Average"/>
              </a:rPr>
              <a:t>cleaning</a:t>
            </a:r>
            <a:br>
              <a:rPr lang="en" sz="1300" i="1">
                <a:latin typeface="Oswald Light" panose="00000400000000000000" pitchFamily="2" charset="-18"/>
                <a:ea typeface="Average"/>
                <a:cs typeface="Average"/>
                <a:sym typeface="Average"/>
              </a:rPr>
            </a:br>
            <a:r>
              <a:rPr lang="en" sz="1300" i="1">
                <a:latin typeface="Oswald Light" panose="00000400000000000000" pitchFamily="2" charset="-18"/>
                <a:ea typeface="Average"/>
                <a:cs typeface="Average"/>
                <a:sym typeface="Average"/>
              </a:rPr>
              <a:t>tracks</a:t>
            </a:r>
            <a:endParaRPr sz="1300" i="1">
              <a:latin typeface="Oswald Light" panose="00000400000000000000" pitchFamily="2" charset="-18"/>
              <a:ea typeface="Average"/>
              <a:cs typeface="Average"/>
              <a:sym typeface="Average"/>
            </a:endParaRPr>
          </a:p>
        </p:txBody>
      </p:sp>
      <p:sp>
        <p:nvSpPr>
          <p:cNvPr id="102" name="Google Shape;102;p17"/>
          <p:cNvSpPr/>
          <p:nvPr/>
        </p:nvSpPr>
        <p:spPr>
          <a:xfrm>
            <a:off x="2661514" y="3912525"/>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Oswald Light" panose="00000400000000000000" pitchFamily="2" charset="-18"/>
                <a:ea typeface="Average"/>
                <a:cs typeface="Average"/>
                <a:sym typeface="Average"/>
              </a:rPr>
              <a:t>list of</a:t>
            </a:r>
            <a:br>
              <a:rPr lang="en" sz="1300">
                <a:latin typeface="Oswald Light" panose="00000400000000000000" pitchFamily="2" charset="-18"/>
                <a:ea typeface="Average"/>
                <a:cs typeface="Average"/>
                <a:sym typeface="Average"/>
              </a:rPr>
            </a:br>
            <a:r>
              <a:rPr lang="en" sz="1300">
                <a:latin typeface="Oswald Light" panose="00000400000000000000" pitchFamily="2" charset="-18"/>
                <a:ea typeface="Average"/>
                <a:cs typeface="Average"/>
                <a:sym typeface="Average"/>
              </a:rPr>
              <a:t>events</a:t>
            </a:r>
            <a:endParaRPr sz="1300">
              <a:latin typeface="Oswald Light" panose="00000400000000000000" pitchFamily="2" charset="-18"/>
              <a:ea typeface="Average"/>
              <a:cs typeface="Average"/>
              <a:sym typeface="Average"/>
            </a:endParaRPr>
          </a:p>
        </p:txBody>
      </p:sp>
      <p:sp>
        <p:nvSpPr>
          <p:cNvPr id="103" name="Google Shape;103;p17"/>
          <p:cNvSpPr/>
          <p:nvPr/>
        </p:nvSpPr>
        <p:spPr>
          <a:xfrm>
            <a:off x="3824884" y="3912525"/>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Oswald Light" panose="00000400000000000000" pitchFamily="2" charset="-18"/>
                <a:ea typeface="Average"/>
                <a:cs typeface="Average"/>
                <a:sym typeface="Average"/>
              </a:rPr>
              <a:t>output</a:t>
            </a:r>
            <a:br>
              <a:rPr lang="en" sz="1300">
                <a:latin typeface="Oswald Light" panose="00000400000000000000" pitchFamily="2" charset="-18"/>
                <a:ea typeface="Average"/>
                <a:cs typeface="Average"/>
                <a:sym typeface="Average"/>
              </a:rPr>
            </a:br>
            <a:r>
              <a:rPr lang="en" sz="1300">
                <a:latin typeface="Oswald Light" panose="00000400000000000000" pitchFamily="2" charset="-18"/>
                <a:ea typeface="Average"/>
                <a:cs typeface="Average"/>
                <a:sym typeface="Average"/>
              </a:rPr>
              <a:t>list</a:t>
            </a:r>
            <a:endParaRPr sz="1300">
              <a:latin typeface="Oswald Light" panose="00000400000000000000" pitchFamily="2" charset="-18"/>
              <a:ea typeface="Average"/>
              <a:cs typeface="Average"/>
              <a:sym typeface="Average"/>
            </a:endParaRPr>
          </a:p>
        </p:txBody>
      </p:sp>
      <p:sp>
        <p:nvSpPr>
          <p:cNvPr id="104" name="Google Shape;104;p17"/>
          <p:cNvSpPr/>
          <p:nvPr/>
        </p:nvSpPr>
        <p:spPr>
          <a:xfrm>
            <a:off x="4988253" y="4161125"/>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i="1">
                <a:latin typeface="Oswald Light" panose="00000400000000000000" pitchFamily="2" charset="-18"/>
                <a:ea typeface="Average"/>
                <a:cs typeface="Average"/>
                <a:sym typeface="Average"/>
              </a:rPr>
              <a:t>selecting</a:t>
            </a:r>
            <a:br>
              <a:rPr lang="en" sz="1300" i="1">
                <a:latin typeface="Oswald Light" panose="00000400000000000000" pitchFamily="2" charset="-18"/>
                <a:ea typeface="Average"/>
                <a:cs typeface="Average"/>
                <a:sym typeface="Average"/>
              </a:rPr>
            </a:br>
            <a:r>
              <a:rPr lang="en" sz="1300" i="1">
                <a:latin typeface="Oswald Light" panose="00000400000000000000" pitchFamily="2" charset="-18"/>
                <a:ea typeface="Average"/>
                <a:cs typeface="Average"/>
                <a:sym typeface="Average"/>
              </a:rPr>
              <a:t>active notes</a:t>
            </a:r>
            <a:endParaRPr sz="1300" i="1">
              <a:latin typeface="Oswald Light" panose="00000400000000000000" pitchFamily="2" charset="-18"/>
              <a:ea typeface="Average"/>
              <a:cs typeface="Average"/>
              <a:sym typeface="Average"/>
            </a:endParaRPr>
          </a:p>
        </p:txBody>
      </p:sp>
      <p:sp>
        <p:nvSpPr>
          <p:cNvPr id="105" name="Google Shape;105;p17"/>
          <p:cNvSpPr/>
          <p:nvPr/>
        </p:nvSpPr>
        <p:spPr>
          <a:xfrm>
            <a:off x="6609997" y="3912525"/>
            <a:ext cx="1021200" cy="76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i="1">
                <a:latin typeface="Oswald Light" panose="00000400000000000000" pitchFamily="2" charset="-18"/>
                <a:ea typeface="Average"/>
                <a:cs typeface="Average"/>
                <a:sym typeface="Average"/>
              </a:rPr>
              <a:t>inserting</a:t>
            </a:r>
            <a:br>
              <a:rPr lang="en" sz="1300" i="1">
                <a:latin typeface="Oswald Light" panose="00000400000000000000" pitchFamily="2" charset="-18"/>
                <a:ea typeface="Average"/>
                <a:cs typeface="Average"/>
                <a:sym typeface="Average"/>
              </a:rPr>
            </a:br>
            <a:r>
              <a:rPr lang="en" sz="1300" i="1">
                <a:latin typeface="Oswald Light" panose="00000400000000000000" pitchFamily="2" charset="-18"/>
                <a:ea typeface="Average"/>
                <a:cs typeface="Average"/>
                <a:sym typeface="Average"/>
              </a:rPr>
              <a:t>velocities</a:t>
            </a:r>
            <a:endParaRPr sz="1300" i="1">
              <a:latin typeface="Oswald Light" panose="00000400000000000000" pitchFamily="2" charset="-18"/>
              <a:ea typeface="Average"/>
              <a:cs typeface="Average"/>
              <a:sym typeface="Average"/>
            </a:endParaRPr>
          </a:p>
        </p:txBody>
      </p:sp>
      <p:sp>
        <p:nvSpPr>
          <p:cNvPr id="106" name="Google Shape;106;p17"/>
          <p:cNvSpPr/>
          <p:nvPr/>
        </p:nvSpPr>
        <p:spPr>
          <a:xfrm>
            <a:off x="1355963" y="3220200"/>
            <a:ext cx="1419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2519333" y="4211625"/>
            <a:ext cx="1419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3682749" y="4211625"/>
            <a:ext cx="1419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4846118" y="3912525"/>
            <a:ext cx="1419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4846118" y="4510725"/>
            <a:ext cx="1419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6264350" y="3278450"/>
            <a:ext cx="72600" cy="139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6009730" y="4460225"/>
            <a:ext cx="2547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009730" y="3577550"/>
            <a:ext cx="2547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4846134" y="3414350"/>
            <a:ext cx="1419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6355306" y="3383400"/>
            <a:ext cx="2547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6355306" y="4211625"/>
            <a:ext cx="2547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7631193" y="3220200"/>
            <a:ext cx="1419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rot="2700000">
            <a:off x="1266765" y="3715879"/>
            <a:ext cx="320319" cy="163342"/>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rot="-2697725">
            <a:off x="7541886" y="3715884"/>
            <a:ext cx="320532" cy="163342"/>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rot="-2700000">
            <a:off x="3593640" y="3715879"/>
            <a:ext cx="320319" cy="163342"/>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rot="5405545">
            <a:off x="1915750" y="3715915"/>
            <a:ext cx="1860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rot="-5394455">
            <a:off x="2997375" y="3715915"/>
            <a:ext cx="1860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rot="5405545">
            <a:off x="3160875" y="3715902"/>
            <a:ext cx="186000" cy="163200"/>
          </a:xfrm>
          <a:prstGeom prst="rightArrow">
            <a:avLst>
              <a:gd name="adj1" fmla="val 42892"/>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311700" y="445025"/>
            <a:ext cx="2518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Used models</a:t>
            </a:r>
            <a:endParaRPr dirty="0"/>
          </a:p>
        </p:txBody>
      </p:sp>
      <p:sp>
        <p:nvSpPr>
          <p:cNvPr id="129" name="Google Shape;129;p18"/>
          <p:cNvSpPr txBox="1">
            <a:spLocks noGrp="1"/>
          </p:cNvSpPr>
          <p:nvPr>
            <p:ph type="body" idx="1"/>
          </p:nvPr>
        </p:nvSpPr>
        <p:spPr>
          <a:xfrm>
            <a:off x="311700" y="1152475"/>
            <a:ext cx="2613900" cy="3683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AutoNum type="arabicPeriod"/>
            </a:pPr>
            <a:r>
              <a:rPr lang="en" sz="1600" dirty="0">
                <a:latin typeface="Lato" panose="020F0502020204030203" pitchFamily="34" charset="0"/>
                <a:cs typeface="Lato" panose="020F0502020204030203" pitchFamily="34" charset="0"/>
              </a:rPr>
              <a:t>Markov Chain</a:t>
            </a:r>
            <a:endParaRPr sz="1600" dirty="0">
              <a:latin typeface="Lato" panose="020F0502020204030203" pitchFamily="34" charset="0"/>
              <a:cs typeface="Lato" panose="020F0502020204030203" pitchFamily="34" charset="0"/>
            </a:endParaRPr>
          </a:p>
          <a:p>
            <a:pPr marL="457200" lvl="0" indent="-317500" algn="l" rtl="0">
              <a:spcBef>
                <a:spcPts val="1000"/>
              </a:spcBef>
              <a:spcAft>
                <a:spcPts val="0"/>
              </a:spcAft>
              <a:buSzPts val="1400"/>
              <a:buAutoNum type="arabicPeriod"/>
            </a:pPr>
            <a:r>
              <a:rPr lang="en" sz="1600" dirty="0">
                <a:latin typeface="Lato" panose="020F0502020204030203" pitchFamily="34" charset="0"/>
                <a:cs typeface="Lato" panose="020F0502020204030203" pitchFamily="34" charset="0"/>
              </a:rPr>
              <a:t>Generative Adversarial Network (GAN)</a:t>
            </a:r>
            <a:endParaRPr sz="1600" dirty="0">
              <a:latin typeface="Lato" panose="020F0502020204030203" pitchFamily="34" charset="0"/>
              <a:cs typeface="Lato" panose="020F0502020204030203" pitchFamily="34" charset="0"/>
            </a:endParaRPr>
          </a:p>
          <a:p>
            <a:pPr marL="457200" lvl="0" indent="-317500" algn="l" rtl="0">
              <a:spcBef>
                <a:spcPts val="1000"/>
              </a:spcBef>
              <a:spcAft>
                <a:spcPts val="1000"/>
              </a:spcAft>
              <a:buSzPts val="1400"/>
              <a:buAutoNum type="arabicPeriod"/>
            </a:pPr>
            <a:r>
              <a:rPr lang="en" sz="1600" dirty="0">
                <a:latin typeface="Lato" panose="020F0502020204030203" pitchFamily="34" charset="0"/>
                <a:cs typeface="Lato" panose="020F0502020204030203" pitchFamily="34" charset="0"/>
              </a:rPr>
              <a:t>Long Short-Term </a:t>
            </a:r>
            <a:br>
              <a:rPr lang="en" sz="1600" dirty="0">
                <a:latin typeface="Lato" panose="020F0502020204030203" pitchFamily="34" charset="0"/>
                <a:cs typeface="Lato" panose="020F0502020204030203" pitchFamily="34" charset="0"/>
              </a:rPr>
            </a:br>
            <a:r>
              <a:rPr lang="en" sz="1600" dirty="0">
                <a:latin typeface="Lato" panose="020F0502020204030203" pitchFamily="34" charset="0"/>
                <a:cs typeface="Lato" panose="020F0502020204030203" pitchFamily="34" charset="0"/>
              </a:rPr>
              <a:t>Memory </a:t>
            </a:r>
            <a:br>
              <a:rPr lang="pl-PL" sz="1600" dirty="0">
                <a:latin typeface="Lato" panose="020F0502020204030203" pitchFamily="34" charset="0"/>
                <a:cs typeface="Lato" panose="020F0502020204030203" pitchFamily="34" charset="0"/>
              </a:rPr>
            </a:br>
            <a:r>
              <a:rPr lang="en" sz="1600" dirty="0">
                <a:latin typeface="Lato" panose="020F0502020204030203" pitchFamily="34" charset="0"/>
                <a:cs typeface="Lato" panose="020F0502020204030203" pitchFamily="34" charset="0"/>
              </a:rPr>
              <a:t>(LSTM)</a:t>
            </a:r>
            <a:endParaRPr sz="1600" dirty="0">
              <a:latin typeface="Lato" panose="020F0502020204030203" pitchFamily="34" charset="0"/>
              <a:cs typeface="Lato" panose="020F0502020204030203" pitchFamily="34" charset="0"/>
            </a:endParaRPr>
          </a:p>
        </p:txBody>
      </p:sp>
      <p:sp>
        <p:nvSpPr>
          <p:cNvPr id="130" name="Google Shape;130;p18"/>
          <p:cNvSpPr/>
          <p:nvPr/>
        </p:nvSpPr>
        <p:spPr>
          <a:xfrm>
            <a:off x="3055800" y="313050"/>
            <a:ext cx="5737500" cy="4517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Oswald Light"/>
                <a:ea typeface="Oswald Light"/>
                <a:cs typeface="Oswald Light"/>
                <a:sym typeface="Oswald Light"/>
              </a:rPr>
              <a:t>Model unit schemas</a:t>
            </a:r>
            <a:endParaRPr sz="16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ctr"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r>
              <a:rPr lang="en" sz="1200" dirty="0">
                <a:latin typeface="Oswald Light"/>
                <a:ea typeface="Oswald Light"/>
                <a:cs typeface="Oswald Light"/>
                <a:sym typeface="Oswald Light"/>
              </a:rPr>
              <a:t>	</a:t>
            </a:r>
            <a:r>
              <a:rPr lang="pl-PL" sz="1200" dirty="0">
                <a:latin typeface="Oswald Light"/>
                <a:ea typeface="Oswald Light"/>
                <a:cs typeface="Oswald Light"/>
                <a:sym typeface="Oswald Light"/>
              </a:rPr>
              <a:t>  </a:t>
            </a:r>
            <a:r>
              <a:rPr lang="en" sz="1200" dirty="0">
                <a:latin typeface="Oswald Light"/>
                <a:ea typeface="Oswald Light"/>
                <a:cs typeface="Oswald Light"/>
                <a:sym typeface="Oswald Light"/>
              </a:rPr>
              <a:t>1. Markov Chain</a:t>
            </a:r>
            <a:endParaRPr sz="1200" dirty="0">
              <a:latin typeface="Oswald Light"/>
              <a:ea typeface="Oswald Light"/>
              <a:cs typeface="Oswald Light"/>
              <a:sym typeface="Oswald Light"/>
            </a:endParaRPr>
          </a:p>
          <a:p>
            <a:pPr marL="0" lvl="0" indent="0" algn="l"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r>
              <a:rPr lang="en" sz="1200" dirty="0">
                <a:latin typeface="Oswald Light"/>
                <a:ea typeface="Oswald Light"/>
                <a:cs typeface="Oswald Light"/>
                <a:sym typeface="Oswald Light"/>
              </a:rPr>
              <a:t>								          </a:t>
            </a:r>
            <a:r>
              <a:rPr lang="pl-PL" sz="1200" dirty="0">
                <a:latin typeface="Oswald Light"/>
                <a:ea typeface="Oswald Light"/>
                <a:cs typeface="Oswald Light"/>
                <a:sym typeface="Oswald Light"/>
              </a:rPr>
              <a:t>		          </a:t>
            </a:r>
            <a:r>
              <a:rPr lang="en" sz="1200" dirty="0">
                <a:latin typeface="Oswald Light"/>
                <a:ea typeface="Oswald Light"/>
                <a:cs typeface="Oswald Light"/>
                <a:sym typeface="Oswald Light"/>
              </a:rPr>
              <a:t>2. GAN</a:t>
            </a:r>
            <a:endParaRPr sz="1200" dirty="0">
              <a:latin typeface="Oswald Light"/>
              <a:ea typeface="Oswald Light"/>
              <a:cs typeface="Oswald Light"/>
              <a:sym typeface="Oswald Light"/>
            </a:endParaRPr>
          </a:p>
          <a:p>
            <a:pPr marL="0" lvl="0" indent="0" algn="l"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endParaRPr sz="1200" dirty="0">
              <a:latin typeface="Oswald Light"/>
              <a:ea typeface="Oswald Light"/>
              <a:cs typeface="Oswald Light"/>
              <a:sym typeface="Oswald Light"/>
            </a:endParaRPr>
          </a:p>
          <a:p>
            <a:pPr marL="0" lvl="0" indent="0" algn="l" rtl="0">
              <a:spcBef>
                <a:spcPts val="0"/>
              </a:spcBef>
              <a:spcAft>
                <a:spcPts val="0"/>
              </a:spcAft>
              <a:buNone/>
            </a:pPr>
            <a:r>
              <a:rPr lang="pl-PL" sz="1200" dirty="0">
                <a:latin typeface="Oswald Light"/>
                <a:ea typeface="Oswald Light"/>
                <a:cs typeface="Oswald Light"/>
                <a:sym typeface="Oswald Light"/>
              </a:rPr>
              <a:t>	        </a:t>
            </a:r>
            <a:r>
              <a:rPr lang="en" sz="1200" dirty="0">
                <a:latin typeface="Oswald Light"/>
                <a:ea typeface="Oswald Light"/>
                <a:cs typeface="Oswald Light"/>
                <a:sym typeface="Oswald Light"/>
              </a:rPr>
              <a:t>3. LSTM</a:t>
            </a:r>
            <a:endParaRPr sz="1200" dirty="0">
              <a:latin typeface="Oswald Light"/>
              <a:ea typeface="Oswald Light"/>
              <a:cs typeface="Oswald Light"/>
              <a:sym typeface="Oswald Light"/>
            </a:endParaRPr>
          </a:p>
        </p:txBody>
      </p:sp>
      <p:pic>
        <p:nvPicPr>
          <p:cNvPr id="131" name="Google Shape;131;p18"/>
          <p:cNvPicPr preferRelativeResize="0"/>
          <p:nvPr/>
        </p:nvPicPr>
        <p:blipFill>
          <a:blip r:embed="rId3">
            <a:alphaModFix/>
          </a:blip>
          <a:stretch>
            <a:fillRect/>
          </a:stretch>
        </p:blipFill>
        <p:spPr>
          <a:xfrm>
            <a:off x="3315150" y="857124"/>
            <a:ext cx="2470397" cy="1347499"/>
          </a:xfrm>
          <a:prstGeom prst="rect">
            <a:avLst/>
          </a:prstGeom>
          <a:noFill/>
          <a:ln>
            <a:noFill/>
          </a:ln>
        </p:spPr>
      </p:pic>
      <p:pic>
        <p:nvPicPr>
          <p:cNvPr id="132" name="Google Shape;132;p18"/>
          <p:cNvPicPr preferRelativeResize="0"/>
          <p:nvPr/>
        </p:nvPicPr>
        <p:blipFill>
          <a:blip r:embed="rId4">
            <a:alphaModFix/>
          </a:blip>
          <a:stretch>
            <a:fillRect/>
          </a:stretch>
        </p:blipFill>
        <p:spPr>
          <a:xfrm>
            <a:off x="6009600" y="1780850"/>
            <a:ext cx="2518499" cy="1376124"/>
          </a:xfrm>
          <a:prstGeom prst="rect">
            <a:avLst/>
          </a:prstGeom>
          <a:noFill/>
          <a:ln>
            <a:noFill/>
          </a:ln>
        </p:spPr>
      </p:pic>
      <p:pic>
        <p:nvPicPr>
          <p:cNvPr id="133" name="Google Shape;133;p18"/>
          <p:cNvPicPr preferRelativeResize="0"/>
          <p:nvPr/>
        </p:nvPicPr>
        <p:blipFill>
          <a:blip r:embed="rId5">
            <a:alphaModFix/>
          </a:blip>
          <a:stretch>
            <a:fillRect/>
          </a:stretch>
        </p:blipFill>
        <p:spPr>
          <a:xfrm>
            <a:off x="3347801" y="2921650"/>
            <a:ext cx="2470400" cy="143064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p:nvPr/>
        </p:nvSpPr>
        <p:spPr>
          <a:xfrm>
            <a:off x="3236900" y="2099050"/>
            <a:ext cx="4788900" cy="2539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800"/>
              <a:t>GAN accuracy</a:t>
            </a:r>
            <a:endParaRPr sz="800"/>
          </a:p>
        </p:txBody>
      </p:sp>
      <p:sp>
        <p:nvSpPr>
          <p:cNvPr id="139" name="Google Shape;13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(GAN) </a:t>
            </a:r>
            <a:endParaRPr/>
          </a:p>
        </p:txBody>
      </p:sp>
      <p:pic>
        <p:nvPicPr>
          <p:cNvPr id="140" name="Google Shape;140;p19"/>
          <p:cNvPicPr preferRelativeResize="0"/>
          <p:nvPr/>
        </p:nvPicPr>
        <p:blipFill>
          <a:blip r:embed="rId3">
            <a:alphaModFix/>
          </a:blip>
          <a:stretch>
            <a:fillRect/>
          </a:stretch>
        </p:blipFill>
        <p:spPr>
          <a:xfrm>
            <a:off x="3236900" y="636516"/>
            <a:ext cx="4788900" cy="1211485"/>
          </a:xfrm>
          <a:prstGeom prst="rect">
            <a:avLst/>
          </a:prstGeom>
          <a:noFill/>
          <a:ln>
            <a:noFill/>
          </a:ln>
        </p:spPr>
      </p:pic>
      <p:pic>
        <p:nvPicPr>
          <p:cNvPr id="141" name="Google Shape;141;p19"/>
          <p:cNvPicPr preferRelativeResize="0"/>
          <p:nvPr/>
        </p:nvPicPr>
        <p:blipFill>
          <a:blip r:embed="rId4">
            <a:alphaModFix/>
          </a:blip>
          <a:stretch>
            <a:fillRect/>
          </a:stretch>
        </p:blipFill>
        <p:spPr>
          <a:xfrm>
            <a:off x="3503850" y="2334150"/>
            <a:ext cx="4254977" cy="2266950"/>
          </a:xfrm>
          <a:prstGeom prst="rect">
            <a:avLst/>
          </a:prstGeom>
          <a:noFill/>
          <a:ln>
            <a:noFill/>
          </a:ln>
        </p:spPr>
      </p:pic>
      <p:sp>
        <p:nvSpPr>
          <p:cNvPr id="142" name="Google Shape;142;p19"/>
          <p:cNvSpPr txBox="1"/>
          <p:nvPr/>
        </p:nvSpPr>
        <p:spPr>
          <a:xfrm rot="-5400000">
            <a:off x="3071925" y="3258575"/>
            <a:ext cx="7011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t>Accuracy</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 (LSTM)</a:t>
            </a:r>
            <a:endParaRPr/>
          </a:p>
        </p:txBody>
      </p:sp>
      <p:pic>
        <p:nvPicPr>
          <p:cNvPr id="148" name="Google Shape;148;p20"/>
          <p:cNvPicPr preferRelativeResize="0"/>
          <p:nvPr/>
        </p:nvPicPr>
        <p:blipFill>
          <a:blip r:embed="rId3">
            <a:alphaModFix/>
          </a:blip>
          <a:stretch>
            <a:fillRect/>
          </a:stretch>
        </p:blipFill>
        <p:spPr>
          <a:xfrm>
            <a:off x="609225" y="1421250"/>
            <a:ext cx="3722101" cy="2791576"/>
          </a:xfrm>
          <a:prstGeom prst="rect">
            <a:avLst/>
          </a:prstGeom>
          <a:noFill/>
          <a:ln>
            <a:noFill/>
          </a:ln>
        </p:spPr>
      </p:pic>
      <p:pic>
        <p:nvPicPr>
          <p:cNvPr id="149" name="Google Shape;149;p20"/>
          <p:cNvPicPr preferRelativeResize="0"/>
          <p:nvPr/>
        </p:nvPicPr>
        <p:blipFill>
          <a:blip r:embed="rId4">
            <a:alphaModFix/>
          </a:blip>
          <a:stretch>
            <a:fillRect/>
          </a:stretch>
        </p:blipFill>
        <p:spPr>
          <a:xfrm>
            <a:off x="4794600" y="1421250"/>
            <a:ext cx="3722099" cy="2791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p:nvPr/>
        </p:nvSpPr>
        <p:spPr>
          <a:xfrm>
            <a:off x="1446750" y="1017713"/>
            <a:ext cx="6250500" cy="4002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 architecture</a:t>
            </a:r>
            <a:endParaRPr/>
          </a:p>
        </p:txBody>
      </p:sp>
      <p:pic>
        <p:nvPicPr>
          <p:cNvPr id="156" name="Google Shape;156;p21"/>
          <p:cNvPicPr preferRelativeResize="0"/>
          <p:nvPr/>
        </p:nvPicPr>
        <p:blipFill>
          <a:blip r:embed="rId3">
            <a:alphaModFix/>
          </a:blip>
          <a:stretch>
            <a:fillRect/>
          </a:stretch>
        </p:blipFill>
        <p:spPr>
          <a:xfrm>
            <a:off x="1572338" y="1062163"/>
            <a:ext cx="5999324" cy="3913675"/>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990</Words>
  <Application>Microsoft Office PowerPoint</Application>
  <PresentationFormat>On-screen Show (16:9)</PresentationFormat>
  <Paragraphs>158</Paragraphs>
  <Slides>16</Slides>
  <Notes>16</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Average</vt:lpstr>
      <vt:lpstr>Lato</vt:lpstr>
      <vt:lpstr>Oswald</vt:lpstr>
      <vt:lpstr>Oswald Light</vt:lpstr>
      <vt:lpstr>Slate</vt:lpstr>
      <vt:lpstr>Project of Application for Piano Music Generation  by Artificial Intelligence Algorithms 07 February 2023</vt:lpstr>
      <vt:lpstr>Agenda</vt:lpstr>
      <vt:lpstr>Introduction</vt:lpstr>
      <vt:lpstr>Dataset</vt:lpstr>
      <vt:lpstr>MIDI files</vt:lpstr>
      <vt:lpstr>Used models</vt:lpstr>
      <vt:lpstr>Results (GAN) </vt:lpstr>
      <vt:lpstr>Results (LSTM)</vt:lpstr>
      <vt:lpstr>Application architecture</vt:lpstr>
      <vt:lpstr>Application demonstration</vt:lpstr>
      <vt:lpstr>PowerPoint Presentation</vt:lpstr>
      <vt:lpstr>Audio demonstration</vt:lpstr>
      <vt:lpstr>Remarks and Conclusions</vt:lpstr>
      <vt:lpstr>Future work</vt:lpstr>
      <vt:lpstr>Division and scope of work</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of Application for Piano Music Generation  by Artificial Intelligence Algorithms</dc:title>
  <cp:lastModifiedBy>Górski Szymon 2 (STUD)</cp:lastModifiedBy>
  <cp:revision>1</cp:revision>
  <dcterms:modified xsi:type="dcterms:W3CDTF">2023-02-04T21:44:55Z</dcterms:modified>
</cp:coreProperties>
</file>